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CE5D-CCF3-4D1A-A6A3-CEB5B37AB9FA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4E6F-AD79-45C0-B2F1-C5E86ADE0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CE5D-CCF3-4D1A-A6A3-CEB5B37AB9FA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4E6F-AD79-45C0-B2F1-C5E86ADE0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CE5D-CCF3-4D1A-A6A3-CEB5B37AB9FA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4E6F-AD79-45C0-B2F1-C5E86ADE0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CE5D-CCF3-4D1A-A6A3-CEB5B37AB9FA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4E6F-AD79-45C0-B2F1-C5E86ADE0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CE5D-CCF3-4D1A-A6A3-CEB5B37AB9FA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4E6F-AD79-45C0-B2F1-C5E86ADE0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CE5D-CCF3-4D1A-A6A3-CEB5B37AB9FA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4E6F-AD79-45C0-B2F1-C5E86ADE0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CE5D-CCF3-4D1A-A6A3-CEB5B37AB9FA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4E6F-AD79-45C0-B2F1-C5E86ADE0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CE5D-CCF3-4D1A-A6A3-CEB5B37AB9FA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4E6F-AD79-45C0-B2F1-C5E86ADE0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CE5D-CCF3-4D1A-A6A3-CEB5B37AB9FA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4E6F-AD79-45C0-B2F1-C5E86ADE0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CE5D-CCF3-4D1A-A6A3-CEB5B37AB9FA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4E6F-AD79-45C0-B2F1-C5E86ADE0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CE5D-CCF3-4D1A-A6A3-CEB5B37AB9FA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4E6F-AD79-45C0-B2F1-C5E86ADE0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FCE5D-CCF3-4D1A-A6A3-CEB5B37AB9FA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84E6F-AD79-45C0-B2F1-C5E86ADE0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aulibrary.avinuty.ac.i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772400" cy="1752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Bookman Old Style" pitchFamily="18" charset="0"/>
              </a:rPr>
              <a:t>Avinashilingam Institute for Home Science and Higher Education for Women, </a:t>
            </a:r>
            <a:br>
              <a:rPr lang="en-US" sz="2400" b="1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en-US" sz="2400" b="1" dirty="0" smtClean="0">
                <a:solidFill>
                  <a:srgbClr val="7030A0"/>
                </a:solidFill>
                <a:latin typeface="Bookman Old Style" pitchFamily="18" charset="0"/>
              </a:rPr>
              <a:t>Coimbatore</a:t>
            </a:r>
            <a:endParaRPr lang="en-US" sz="2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6400800" cy="1752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Bookman Old Style" pitchFamily="18" charset="0"/>
              </a:rPr>
              <a:t>Library Catalogue Search: How to Search a </a:t>
            </a:r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</a:rPr>
              <a:t>Book</a:t>
            </a:r>
            <a:endParaRPr lang="en-US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28600"/>
            <a:ext cx="8534400" cy="6324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004" y="439620"/>
            <a:ext cx="8229600" cy="56739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Bookman Old Style" pitchFamily="18" charset="0"/>
              </a:rPr>
              <a:t>Search Tips</a:t>
            </a:r>
            <a:endParaRPr lang="en-US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57200" y="914400"/>
            <a:ext cx="81534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MT"/>
              </a:rPr>
              <a:t>     In a words or phrase search do not use words like ‘the’ ‘and’ ‘a’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Bookman Old Style" pitchFamily="18" charset="0"/>
                <a:ea typeface="Calibri" pitchFamily="34" charset="0"/>
                <a:cs typeface="ArialMT"/>
              </a:rPr>
              <a:t> </a:t>
            </a:r>
            <a:r>
              <a:rPr lang="en-US" dirty="0" smtClean="0">
                <a:latin typeface="Bookman Old Style" pitchFamily="18" charset="0"/>
                <a:ea typeface="Calibri" pitchFamily="34" charset="0"/>
                <a:cs typeface="ArialMT"/>
              </a:rPr>
              <a:t>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MT"/>
              </a:rPr>
              <a:t>and ‘of’.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MT"/>
              </a:rPr>
              <a:t>     Check your spelling - is there a different way to spell the word e.g.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Bookman Old Style" pitchFamily="18" charset="0"/>
                <a:ea typeface="Calibri" pitchFamily="34" charset="0"/>
                <a:cs typeface="ArialMT"/>
              </a:rPr>
              <a:t> </a:t>
            </a:r>
            <a:r>
              <a:rPr lang="en-US" dirty="0" smtClean="0">
                <a:latin typeface="Bookman Old Style" pitchFamily="18" charset="0"/>
                <a:ea typeface="Calibri" pitchFamily="34" charset="0"/>
                <a:cs typeface="ArialMT"/>
              </a:rPr>
              <a:t>  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MT"/>
              </a:rPr>
              <a:t>organisation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MT"/>
              </a:rPr>
              <a:t> or organization. Use the wildcard symbol (?) for the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Bookman Old Style" pitchFamily="18" charset="0"/>
                <a:ea typeface="Calibri" pitchFamily="34" charset="0"/>
                <a:cs typeface="ArialMT"/>
              </a:rPr>
              <a:t> </a:t>
            </a:r>
            <a:r>
              <a:rPr lang="en-US" dirty="0" smtClean="0">
                <a:latin typeface="Bookman Old Style" pitchFamily="18" charset="0"/>
                <a:ea typeface="Calibri" pitchFamily="34" charset="0"/>
                <a:cs typeface="ArialMT"/>
              </a:rPr>
              <a:t>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MT"/>
              </a:rPr>
              <a:t>unknown letter such as organization.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MT"/>
              </a:rPr>
              <a:t>     This will find both spellings of the word.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MT"/>
              </a:rPr>
              <a:t>     Try searching the first few words rather than the whole title.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MT"/>
              </a:rPr>
              <a:t>     Clicking on the hyperlinked author’s name will show you more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Bookman Old Style" pitchFamily="18" charset="0"/>
                <a:ea typeface="Calibri" pitchFamily="34" charset="0"/>
                <a:cs typeface="ArialMT"/>
              </a:rPr>
              <a:t> </a:t>
            </a:r>
            <a:r>
              <a:rPr lang="en-US" dirty="0" smtClean="0">
                <a:latin typeface="Bookman Old Style" pitchFamily="18" charset="0"/>
                <a:ea typeface="Calibri" pitchFamily="34" charset="0"/>
                <a:cs typeface="ArialMT"/>
              </a:rPr>
              <a:t>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MT"/>
              </a:rPr>
              <a:t>resources by the same author.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MT"/>
              </a:rPr>
              <a:t>     Once you have found a useful book on the shelves, browse the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Bookman Old Style" pitchFamily="18" charset="0"/>
                <a:ea typeface="Calibri" pitchFamily="34" charset="0"/>
                <a:cs typeface="ArialMT"/>
              </a:rPr>
              <a:t> </a:t>
            </a:r>
            <a:r>
              <a:rPr lang="en-US" dirty="0" smtClean="0">
                <a:latin typeface="Bookman Old Style" pitchFamily="18" charset="0"/>
                <a:ea typeface="Calibri" pitchFamily="34" charset="0"/>
                <a:cs typeface="ArialMT"/>
              </a:rPr>
              <a:t>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MT"/>
              </a:rPr>
              <a:t>nearby books as they are likely to be on a similar topic.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8534400" cy="6324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404" y="527862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Bookman Old Style" pitchFamily="18" charset="0"/>
              </a:rPr>
              <a:t>Introduction</a:t>
            </a:r>
            <a:endParaRPr lang="en-US" sz="4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728" y="1337604"/>
            <a:ext cx="8382000" cy="4724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b="1" dirty="0" smtClean="0">
                <a:latin typeface="Bookman Old Style" pitchFamily="18" charset="0"/>
              </a:rPr>
              <a:t>	This </a:t>
            </a:r>
            <a:r>
              <a:rPr lang="en-US" sz="2800" b="1" dirty="0">
                <a:latin typeface="Bookman Old Style" pitchFamily="18" charset="0"/>
              </a:rPr>
              <a:t>guide gives a quick introduction to the Library Catalogue. You can use the Library Catalogue to</a:t>
            </a:r>
            <a:r>
              <a:rPr lang="en-US" sz="2800" b="1" dirty="0" smtClean="0">
                <a:latin typeface="Bookman Old Style" pitchFamily="18" charset="0"/>
              </a:rPr>
              <a:t>:</a:t>
            </a:r>
            <a:r>
              <a:rPr lang="en-US" sz="2800" b="1" dirty="0">
                <a:latin typeface="Bookman Old Style" pitchFamily="18" charset="0"/>
              </a:rPr>
              <a:t> </a:t>
            </a:r>
            <a:endParaRPr lang="en-US" sz="2800" b="1" dirty="0" smtClean="0">
              <a:latin typeface="Bookman Old Style" pitchFamily="18" charset="0"/>
            </a:endParaRPr>
          </a:p>
          <a:p>
            <a:endParaRPr lang="en-US" sz="2800" dirty="0" smtClean="0">
              <a:latin typeface="Bookman Old Style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latin typeface="Bookman Old Style" pitchFamily="18" charset="0"/>
              </a:rPr>
              <a:t>Find </a:t>
            </a:r>
            <a:r>
              <a:rPr lang="en-US" sz="2400" b="1" dirty="0">
                <a:latin typeface="Bookman Old Style" pitchFamily="18" charset="0"/>
              </a:rPr>
              <a:t>out which books and other resources are in stock in the </a:t>
            </a:r>
            <a:r>
              <a:rPr lang="en-US" sz="2400" b="1" dirty="0" smtClean="0">
                <a:latin typeface="Bookman Old Style" pitchFamily="18" charset="0"/>
              </a:rPr>
              <a:t>Library</a:t>
            </a:r>
          </a:p>
          <a:p>
            <a:pPr lvl="1">
              <a:lnSpc>
                <a:spcPct val="150000"/>
              </a:lnSpc>
            </a:pPr>
            <a:endParaRPr lang="en-US" sz="2400" b="1" dirty="0">
              <a:latin typeface="Bookman Old Style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b="1" dirty="0">
                <a:latin typeface="Bookman Old Style" pitchFamily="18" charset="0"/>
              </a:rPr>
              <a:t>Look at recent additions to stock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28600"/>
            <a:ext cx="8534400" cy="6324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632"/>
            <a:ext cx="8229600" cy="48736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Bookman Old Style" pitchFamily="18" charset="0"/>
              </a:rPr>
              <a:t>Getting </a:t>
            </a:r>
            <a:r>
              <a:rPr lang="en-US" sz="3600" b="1" dirty="0" smtClean="0">
                <a:solidFill>
                  <a:srgbClr val="7030A0"/>
                </a:solidFill>
                <a:latin typeface="Bookman Old Style" pitchFamily="18" charset="0"/>
              </a:rPr>
              <a:t>started</a:t>
            </a:r>
            <a:endParaRPr lang="en-US" sz="36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655317"/>
            <a:ext cx="8534400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Step 1:</a:t>
            </a:r>
          </a:p>
          <a:p>
            <a:pPr algn="just"/>
            <a:endParaRPr lang="en-US" sz="1050" dirty="0">
              <a:latin typeface="Bookman Old Style" pitchFamily="18" charset="0"/>
            </a:endParaRPr>
          </a:p>
          <a:p>
            <a:pPr algn="just"/>
            <a:r>
              <a:rPr lang="en-US" sz="1600" dirty="0" smtClean="0">
                <a:latin typeface="Bookman Old Style" pitchFamily="18" charset="0"/>
              </a:rPr>
              <a:t>Click open the </a:t>
            </a:r>
            <a:r>
              <a:rPr lang="en-US" sz="1600" dirty="0">
                <a:latin typeface="Bookman Old Style" pitchFamily="18" charset="0"/>
              </a:rPr>
              <a:t>Library website </a:t>
            </a:r>
            <a:r>
              <a:rPr lang="en-US" sz="1600" dirty="0" smtClean="0">
                <a:latin typeface="Bookman Old Style" pitchFamily="18" charset="0"/>
                <a:hlinkClick r:id="rId2"/>
              </a:rPr>
              <a:t>http://aulibrary.avinuty.ac.in</a:t>
            </a:r>
            <a:r>
              <a:rPr lang="en-US" sz="1600" dirty="0">
                <a:latin typeface="Bookman Old Style" pitchFamily="18" charset="0"/>
              </a:rPr>
              <a:t>. The main page of the website has Gateway to Library Resources there </a:t>
            </a:r>
            <a:r>
              <a:rPr lang="en-US" sz="1600" b="1" dirty="0">
                <a:latin typeface="Bookman Old Style" pitchFamily="18" charset="0"/>
              </a:rPr>
              <a:t>click the Library Catalog</a:t>
            </a:r>
            <a:r>
              <a:rPr lang="en-US" sz="1600" dirty="0">
                <a:latin typeface="Bookman Old Style" pitchFamily="18" charset="0"/>
              </a:rPr>
              <a:t>  </a:t>
            </a:r>
            <a:r>
              <a:rPr lang="en-US" sz="1600" dirty="0" smtClean="0">
                <a:latin typeface="Bookman Old Style" pitchFamily="18" charset="0"/>
              </a:rPr>
              <a:t>or</a:t>
            </a:r>
          </a:p>
          <a:p>
            <a:pPr algn="just"/>
            <a:endParaRPr lang="en-US" sz="1200" dirty="0">
              <a:latin typeface="Bookman Old Style" pitchFamily="18" charset="0"/>
            </a:endParaRPr>
          </a:p>
          <a:p>
            <a:pPr lvl="0" algn="just"/>
            <a:r>
              <a:rPr lang="en-US" sz="1600" dirty="0">
                <a:latin typeface="Bookman Old Style" pitchFamily="18" charset="0"/>
              </a:rPr>
              <a:t>The Catalogue can be directly accessed through the website </a:t>
            </a:r>
            <a:r>
              <a:rPr lang="en-US" sz="1600" dirty="0" smtClean="0">
                <a:latin typeface="Bookman Old Style" pitchFamily="18" charset="0"/>
              </a:rPr>
              <a:t>library.avinuty.ac.in</a:t>
            </a:r>
            <a:endParaRPr lang="en-US" sz="1600" dirty="0">
              <a:latin typeface="Bookman Old Style" pitchFamily="18" charset="0"/>
            </a:endParaRPr>
          </a:p>
        </p:txBody>
      </p:sp>
      <p:pic>
        <p:nvPicPr>
          <p:cNvPr id="5" name="Picture 4" descr="OPAC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09800"/>
            <a:ext cx="8686800" cy="42375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2286000"/>
            <a:ext cx="1371600" cy="3048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7400" y="4890868"/>
            <a:ext cx="838200" cy="3048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81800" y="42672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Bookman Old Style" pitchFamily="18" charset="0"/>
              </a:rPr>
              <a:t>Click Here</a:t>
            </a:r>
            <a:endParaRPr lang="en-US" sz="1200" dirty="0">
              <a:latin typeface="Bookman Old Style" pitchFamily="18" charset="0"/>
            </a:endParaRPr>
          </a:p>
        </p:txBody>
      </p:sp>
      <p:cxnSp>
        <p:nvCxnSpPr>
          <p:cNvPr id="16" name="Straight Arrow Connector 15"/>
          <p:cNvCxnSpPr>
            <a:stCxn id="7" idx="0"/>
            <a:endCxn id="14" idx="2"/>
          </p:cNvCxnSpPr>
          <p:nvPr/>
        </p:nvCxnSpPr>
        <p:spPr>
          <a:xfrm rot="5400000" flipH="1" flipV="1">
            <a:off x="6336616" y="4445684"/>
            <a:ext cx="395068" cy="4953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1020" y="242668"/>
            <a:ext cx="8839200" cy="6324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914400"/>
            <a:ext cx="891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Step 2: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MT"/>
              </a:rPr>
              <a:t>In the main page of the Library Catalogue . The basic search can be made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Bookman Old Style" pitchFamily="18" charset="0"/>
              </a:rPr>
              <a:t>Basic Search</a:t>
            </a:r>
            <a:endParaRPr lang="en-US" sz="36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6" name="Picture 5" descr="Img-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474772"/>
            <a:ext cx="8534400" cy="5029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6612" y="172328"/>
            <a:ext cx="8839200" cy="6477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230"/>
            <a:ext cx="8229600" cy="87657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Bookman Old Style" pitchFamily="18" charset="0"/>
              </a:rPr>
              <a:t>Using Basic Search : Do a Title / Author/ Subject Search</a:t>
            </a:r>
            <a:endParaRPr lang="en-US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4" name="Picture 3" descr="Img-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982384"/>
            <a:ext cx="8458200" cy="210978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38200" y="2196916"/>
            <a:ext cx="685800" cy="182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34660" y="2162920"/>
            <a:ext cx="914400" cy="1905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38500" y="2543920"/>
            <a:ext cx="22479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Bookman Old Style" pitchFamily="18" charset="0"/>
              </a:rPr>
              <a:t>Select the type of material to search</a:t>
            </a:r>
            <a:endParaRPr lang="en-US" sz="1200" dirty="0">
              <a:latin typeface="Bookman Old Style" pitchFamily="18" charset="0"/>
            </a:endParaRPr>
          </a:p>
        </p:txBody>
      </p:sp>
      <p:cxnSp>
        <p:nvCxnSpPr>
          <p:cNvPr id="9" name="Straight Arrow Connector 8"/>
          <p:cNvCxnSpPr>
            <a:endCxn id="8" idx="2"/>
          </p:cNvCxnSpPr>
          <p:nvPr/>
        </p:nvCxnSpPr>
        <p:spPr>
          <a:xfrm flipV="1">
            <a:off x="2743200" y="2848720"/>
            <a:ext cx="495300" cy="3188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733800" y="3429000"/>
            <a:ext cx="22479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Bookman Old Style" pitchFamily="18" charset="0"/>
              </a:rPr>
              <a:t>Select Title / Author/Subject</a:t>
            </a:r>
            <a:endParaRPr lang="en-US" sz="1200" dirty="0">
              <a:latin typeface="Bookman Old Style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524000" y="3733800"/>
            <a:ext cx="2209800" cy="902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705600" y="3352800"/>
            <a:ext cx="22479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Bookman Old Style" pitchFamily="18" charset="0"/>
              </a:rPr>
              <a:t>Click Here to Search</a:t>
            </a:r>
            <a:endParaRPr lang="en-US" sz="1200" dirty="0">
              <a:latin typeface="Bookman Old Style" pitchFamily="18" charset="0"/>
            </a:endParaRPr>
          </a:p>
        </p:txBody>
      </p:sp>
      <p:cxnSp>
        <p:nvCxnSpPr>
          <p:cNvPr id="19" name="Straight Arrow Connector 18"/>
          <p:cNvCxnSpPr>
            <a:endCxn id="15" idx="0"/>
          </p:cNvCxnSpPr>
          <p:nvPr/>
        </p:nvCxnSpPr>
        <p:spPr>
          <a:xfrm rot="5400000">
            <a:off x="7724775" y="2543175"/>
            <a:ext cx="914400" cy="7048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105400" y="1676400"/>
            <a:ext cx="3048000" cy="3048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Provide the Search Term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8600" y="4572000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-BoldMT"/>
              </a:rPr>
              <a:t>  Select the Choice of Search Title/ Author/Subject/ISBN/ series/Call Number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-BoldMT"/>
              </a:rPr>
              <a:t>  Select the Type of material you are searching for Books/ EBooks/Journals/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-BoldMT"/>
              </a:rPr>
              <a:t>    Thesis/ Non-Book Materials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-BoldMT"/>
              </a:rPr>
              <a:t>  Type the search term your are searching for and click the button “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-BoldMT"/>
              </a:rPr>
              <a:t>GO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-BoldMT"/>
              </a:rPr>
              <a:t>”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28600" y="1219200"/>
            <a:ext cx="891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Step 3:  </a:t>
            </a:r>
            <a:r>
              <a:rPr lang="en-US" b="1" dirty="0" smtClean="0">
                <a:latin typeface="Bookman Old Style" pitchFamily="18" charset="0"/>
              </a:rPr>
              <a:t>Enter the Search Term and click “Go”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144192"/>
            <a:ext cx="8839200" cy="6324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026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Bookman Old Style" pitchFamily="18" charset="0"/>
              </a:rPr>
              <a:t>Viewing your </a:t>
            </a:r>
            <a:r>
              <a:rPr lang="en-US" sz="3200" b="1" dirty="0" smtClean="0">
                <a:solidFill>
                  <a:srgbClr val="7030A0"/>
                </a:solidFill>
                <a:latin typeface="Bookman Old Style" pitchFamily="18" charset="0"/>
              </a:rPr>
              <a:t>results</a:t>
            </a:r>
            <a:endParaRPr lang="en-US" sz="32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-42204" y="765512"/>
            <a:ext cx="937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Step 4: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MT"/>
              </a:rPr>
              <a:t>The Library Catalogue displays a list of the items matching your search</a:t>
            </a:r>
            <a:r>
              <a:rPr lang="en-US" dirty="0">
                <a:latin typeface="Bookman Old Style" pitchFamily="18" charset="0"/>
                <a:ea typeface="Calibri" pitchFamily="34" charset="0"/>
                <a:cs typeface="ArialMT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Img-3-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762999" cy="5181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90800" y="1905000"/>
            <a:ext cx="609600" cy="2286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06260" y="1981200"/>
            <a:ext cx="2989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2584" y="1848729"/>
            <a:ext cx="1359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Bookman Old Style" pitchFamily="18" charset="0"/>
              </a:rPr>
              <a:t> Search Term</a:t>
            </a:r>
            <a:endParaRPr lang="en-US" sz="1200" b="1" dirty="0">
              <a:latin typeface="Bookman Old Style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1000" y="3810000"/>
            <a:ext cx="7620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81000" y="4953000"/>
            <a:ext cx="6096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143000" y="4495800"/>
            <a:ext cx="381000" cy="140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014040" y="5492280"/>
            <a:ext cx="381000" cy="140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362200" y="4038600"/>
            <a:ext cx="2286000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648200" y="4402020"/>
            <a:ext cx="381000" cy="140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05596" y="4281268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Bookman Old Style" pitchFamily="18" charset="0"/>
              </a:rPr>
              <a:t>Filter by Author</a:t>
            </a:r>
            <a:endParaRPr lang="en-US" sz="1100" b="1" dirty="0">
              <a:latin typeface="Bookman Old Style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87192" y="525780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Bookman Old Style" pitchFamily="18" charset="0"/>
              </a:rPr>
              <a:t>Filter by Item Type</a:t>
            </a:r>
            <a:endParaRPr lang="en-US" sz="1100" b="1" dirty="0">
              <a:latin typeface="Bookman Old Style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48132" y="4481732"/>
            <a:ext cx="2286000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647016" y="3974121"/>
            <a:ext cx="1957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Bookman Old Style" pitchFamily="18" charset="0"/>
              </a:rPr>
              <a:t>Book</a:t>
            </a:r>
          </a:p>
          <a:p>
            <a:pPr algn="ctr"/>
            <a:r>
              <a:rPr lang="en-US" sz="1100" b="1" dirty="0" smtClean="0">
                <a:latin typeface="Bookman Old Style" pitchFamily="18" charset="0"/>
              </a:rPr>
              <a:t>Title, Author, Publisher, Availability</a:t>
            </a:r>
            <a:endParaRPr lang="en-US" sz="1100" b="1" dirty="0">
              <a:latin typeface="Bookman Old Style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620000" y="3810000"/>
            <a:ext cx="12192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0" y="2667000"/>
            <a:ext cx="914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Bookman Old Style" pitchFamily="18" charset="0"/>
              </a:rPr>
              <a:t>Book Image</a:t>
            </a:r>
            <a:endParaRPr lang="en-US" sz="1200" dirty="0">
              <a:latin typeface="Bookman Old Style" pitchFamily="18" charset="0"/>
            </a:endParaRPr>
          </a:p>
        </p:txBody>
      </p:sp>
      <p:cxnSp>
        <p:nvCxnSpPr>
          <p:cNvPr id="30" name="Straight Arrow Connector 29"/>
          <p:cNvCxnSpPr>
            <a:stCxn id="26" idx="0"/>
            <a:endCxn id="27" idx="4"/>
          </p:cNvCxnSpPr>
          <p:nvPr/>
        </p:nvCxnSpPr>
        <p:spPr>
          <a:xfrm rot="16200000" flipV="1">
            <a:off x="7886700" y="34671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06"/>
            <a:ext cx="8991600" cy="4873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Bookman Old Style" pitchFamily="18" charset="0"/>
              </a:rPr>
              <a:t>Book Details</a:t>
            </a:r>
            <a:endParaRPr lang="en-US" sz="32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767860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Step 5: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MT"/>
              </a:rPr>
              <a:t>Click the title </a:t>
            </a:r>
            <a:r>
              <a:rPr lang="en-US" dirty="0">
                <a:latin typeface="Bookman Old Style" pitchFamily="18" charset="0"/>
              </a:rPr>
              <a:t>to see the location and availability of the item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Picture 4" descr="Img-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82524" y="1281332"/>
            <a:ext cx="8458200" cy="5029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24200" y="4419600"/>
            <a:ext cx="1143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Bookman Old Style" pitchFamily="18" charset="0"/>
              </a:rPr>
              <a:t>Call Number</a:t>
            </a:r>
            <a:endParaRPr lang="en-US" sz="1200" dirty="0">
              <a:latin typeface="Bookman Old Style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14800" y="5791200"/>
            <a:ext cx="1447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Bookman Old Style" pitchFamily="18" charset="0"/>
              </a:rPr>
              <a:t>Availability</a:t>
            </a:r>
            <a:endParaRPr lang="en-US" sz="1200" dirty="0">
              <a:latin typeface="Bookman Old Style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72304" y="5268356"/>
            <a:ext cx="1828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Bookman Old Style" pitchFamily="18" charset="0"/>
              </a:rPr>
              <a:t>Accession Number</a:t>
            </a:r>
            <a:endParaRPr lang="en-US" sz="1200" dirty="0">
              <a:latin typeface="Bookman Old Style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52336" y="5362136"/>
            <a:ext cx="1143000" cy="2286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28" idx="0"/>
            <a:endCxn id="6" idx="4"/>
          </p:cNvCxnSpPr>
          <p:nvPr/>
        </p:nvCxnSpPr>
        <p:spPr>
          <a:xfrm rot="16200000" flipV="1">
            <a:off x="3505200" y="5143500"/>
            <a:ext cx="409136" cy="281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413740" y="5325792"/>
            <a:ext cx="824132" cy="256736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4" idx="2"/>
            <a:endCxn id="16" idx="0"/>
          </p:cNvCxnSpPr>
          <p:nvPr/>
        </p:nvCxnSpPr>
        <p:spPr>
          <a:xfrm rot="16200000" flipH="1">
            <a:off x="4727917" y="5680417"/>
            <a:ext cx="208672" cy="128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019800" y="5480540"/>
            <a:ext cx="457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2400" y="228600"/>
            <a:ext cx="8686800" cy="6324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Bookman Old Style" pitchFamily="18" charset="0"/>
              </a:rPr>
              <a:t>Advanced Search</a:t>
            </a:r>
            <a:endParaRPr lang="en-US" sz="32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8868" y="697520"/>
            <a:ext cx="838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Step 6: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MT"/>
              </a:rPr>
              <a:t>In the main page of the Library Catalogue . The advanced search can be made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-BoldMT"/>
              </a:rPr>
              <a:t>If you know the author and title of a book and want to search that specific book then use the advanced search option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Img-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8534400" cy="4800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7400" y="1905000"/>
            <a:ext cx="1143000" cy="2286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208" y="3623604"/>
            <a:ext cx="829992" cy="262596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1219200" y="3754902"/>
            <a:ext cx="533400" cy="2074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710396" y="3810000"/>
            <a:ext cx="1676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0464" y="228600"/>
            <a:ext cx="8763000" cy="6400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332" y="172328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Bookman Old Style" pitchFamily="18" charset="0"/>
              </a:rPr>
              <a:t>Search Window</a:t>
            </a:r>
            <a:endParaRPr lang="en-US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4" name="Picture 3" descr="Img-5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676401"/>
            <a:ext cx="8458200" cy="46482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609600"/>
            <a:ext cx="853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Step 7: </a:t>
            </a:r>
            <a:r>
              <a:rPr lang="en-US" dirty="0">
                <a:latin typeface="Bookman Old Style" pitchFamily="18" charset="0"/>
              </a:rPr>
              <a:t>You can select the Field you are searching for and type the search term you are looking for and use the “and“ operator to combine the result</a:t>
            </a:r>
          </a:p>
          <a:p>
            <a:r>
              <a:rPr lang="en-US" dirty="0">
                <a:latin typeface="Bookman Old Style" pitchFamily="18" charset="0"/>
              </a:rPr>
              <a:t>The result can be limited by  item type, year, language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4114800"/>
            <a:ext cx="70866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81200" y="2494672"/>
            <a:ext cx="5334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600" y="2819400"/>
            <a:ext cx="5334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429000" y="2819400"/>
            <a:ext cx="5334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172328"/>
            <a:ext cx="8763000" cy="6400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458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Avinashilingam Institute for Home Science and Higher Education for Women,  Coimbatore</vt:lpstr>
      <vt:lpstr>Introduction</vt:lpstr>
      <vt:lpstr>Getting started</vt:lpstr>
      <vt:lpstr>Basic Search</vt:lpstr>
      <vt:lpstr>Using Basic Search : Do a Title / Author/ Subject Search</vt:lpstr>
      <vt:lpstr>Viewing your results</vt:lpstr>
      <vt:lpstr>Book Details</vt:lpstr>
      <vt:lpstr>Advanced Search</vt:lpstr>
      <vt:lpstr>Search Window</vt:lpstr>
      <vt:lpstr>Search Tips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Avinashilingam Institute for Home Science and Higher Education for Women,  Coimbatore</dc:title>
  <dc:creator>Acer</dc:creator>
  <cp:lastModifiedBy>Acer</cp:lastModifiedBy>
  <cp:revision>40</cp:revision>
  <dcterms:created xsi:type="dcterms:W3CDTF">2019-01-02T05:50:57Z</dcterms:created>
  <dcterms:modified xsi:type="dcterms:W3CDTF">2019-01-11T11:35:11Z</dcterms:modified>
</cp:coreProperties>
</file>