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3"/>
  </p:notesMasterIdLst>
  <p:sldIdLst>
    <p:sldId id="256" r:id="rId2"/>
    <p:sldId id="310" r:id="rId3"/>
    <p:sldId id="311"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335" r:id="rId28"/>
    <p:sldId id="300" r:id="rId29"/>
    <p:sldId id="336" r:id="rId30"/>
    <p:sldId id="337" r:id="rId31"/>
    <p:sldId id="338" r:id="rId32"/>
    <p:sldId id="339" r:id="rId33"/>
    <p:sldId id="290" r:id="rId34"/>
    <p:sldId id="299" r:id="rId35"/>
    <p:sldId id="340" r:id="rId36"/>
    <p:sldId id="341" r:id="rId37"/>
    <p:sldId id="295" r:id="rId38"/>
    <p:sldId id="296" r:id="rId39"/>
    <p:sldId id="297" r:id="rId40"/>
    <p:sldId id="298" r:id="rId41"/>
    <p:sldId id="34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000000"/>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632" autoAdjust="0"/>
    <p:restoredTop sz="90502" autoAdjust="0"/>
  </p:normalViewPr>
  <p:slideViewPr>
    <p:cSldViewPr>
      <p:cViewPr varScale="1">
        <p:scale>
          <a:sx n="66" d="100"/>
          <a:sy n="66" d="100"/>
        </p:scale>
        <p:origin x="-1542" y="-96"/>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11F053-E071-4E11-935F-5AF43FDC8688}" type="datetimeFigureOut">
              <a:rPr lang="en-US" smtClean="0"/>
              <a:pPr/>
              <a:t>12/17/2018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2F67DF-8539-46B7-9775-89DFAF84692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92BC27-2D7F-484C-858C-8C02B6C3BF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311478-90D6-4F2F-9444-85933791D061}" type="datetimeFigureOut">
              <a:rPr lang="en-US" smtClean="0"/>
              <a:pPr/>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892BC27-2D7F-484C-858C-8C02B6C3BF3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7311478-90D6-4F2F-9444-85933791D061}" type="datetimeFigureOut">
              <a:rPr lang="en-US" smtClean="0"/>
              <a:pPr/>
              <a:t>12/17/2018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892BC27-2D7F-484C-858C-8C02B6C3BF3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plagium.com/" TargetMode="External"/><Relationship Id="rId2" Type="http://schemas.openxmlformats.org/officeDocument/2006/relationships/hyperlink" Target="http://www.ithenticate.com/" TargetMode="External"/><Relationship Id="rId1" Type="http://schemas.openxmlformats.org/officeDocument/2006/relationships/slideLayout" Target="../slideLayouts/slideLayout2.xml"/><Relationship Id="rId6" Type="http://schemas.openxmlformats.org/officeDocument/2006/relationships/hyperlink" Target="http://plagscan.com/" TargetMode="External"/><Relationship Id="rId5" Type="http://schemas.openxmlformats.org/officeDocument/2006/relationships/hyperlink" Target="http://www.urkund.com/en/" TargetMode="External"/><Relationship Id="rId4" Type="http://schemas.openxmlformats.org/officeDocument/2006/relationships/hyperlink" Target="http://www.turnitin.com/"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copyleaks.com/" TargetMode="External"/><Relationship Id="rId7" Type="http://schemas.openxmlformats.org/officeDocument/2006/relationships/hyperlink" Target="http://www.scanmyessay.com/" TargetMode="External"/><Relationship Id="rId2" Type="http://schemas.openxmlformats.org/officeDocument/2006/relationships/hyperlink" Target="http://www.duplichecker.com/" TargetMode="External"/><Relationship Id="rId1" Type="http://schemas.openxmlformats.org/officeDocument/2006/relationships/slideLayout" Target="../slideLayouts/slideLayout2.xml"/><Relationship Id="rId6" Type="http://schemas.openxmlformats.org/officeDocument/2006/relationships/hyperlink" Target="http://www.quetext.com/" TargetMode="External"/><Relationship Id="rId5" Type="http://schemas.openxmlformats.org/officeDocument/2006/relationships/hyperlink" Target="http://www.plagiarismchecker.com/help-teachers.php" TargetMode="External"/><Relationship Id="rId4" Type="http://schemas.openxmlformats.org/officeDocument/2006/relationships/hyperlink" Target="http://www.paperrater.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plagiarismcheck@avinuty.ac.i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990600"/>
            <a:ext cx="9144000" cy="2971800"/>
          </a:xfrm>
        </p:spPr>
        <p:txBody>
          <a:bodyPr>
            <a:normAutofit/>
          </a:bodyPr>
          <a:lstStyle/>
          <a:p>
            <a:pPr algn="ctr"/>
            <a:r>
              <a:rPr lang="en-US" dirty="0" smtClean="0">
                <a:solidFill>
                  <a:schemeClr val="tx1"/>
                </a:solidFill>
                <a:latin typeface="Monotype Corsiva" pitchFamily="66" charset="0"/>
              </a:rPr>
              <a:t>What is Plagiarism?</a:t>
            </a:r>
            <a:br>
              <a:rPr lang="en-US" dirty="0" smtClean="0">
                <a:solidFill>
                  <a:schemeClr val="tx1"/>
                </a:solidFill>
                <a:latin typeface="Monotype Corsiva" pitchFamily="66" charset="0"/>
              </a:rPr>
            </a:br>
            <a:r>
              <a:rPr lang="en-US" dirty="0" smtClean="0">
                <a:solidFill>
                  <a:schemeClr val="tx1"/>
                </a:solidFill>
                <a:latin typeface="Monotype Corsiva" pitchFamily="66" charset="0"/>
              </a:rPr>
              <a:t>&amp;</a:t>
            </a:r>
            <a:br>
              <a:rPr lang="en-US" dirty="0" smtClean="0">
                <a:solidFill>
                  <a:schemeClr val="tx1"/>
                </a:solidFill>
                <a:latin typeface="Monotype Corsiva" pitchFamily="66" charset="0"/>
              </a:rPr>
            </a:br>
            <a:r>
              <a:rPr lang="en-US" dirty="0" smtClean="0">
                <a:solidFill>
                  <a:schemeClr val="tx1"/>
                </a:solidFill>
                <a:latin typeface="Monotype Corsiva" pitchFamily="66" charset="0"/>
              </a:rPr>
              <a:t>How to Avoid It</a:t>
            </a:r>
            <a:endParaRPr lang="en-US" dirty="0">
              <a:solidFill>
                <a:schemeClr val="tx1"/>
              </a:solidFill>
              <a:latin typeface="Monotype Corsiva" pitchFamily="66" charset="0"/>
            </a:endParaRPr>
          </a:p>
        </p:txBody>
      </p:sp>
      <p:sp>
        <p:nvSpPr>
          <p:cNvPr id="5" name="Subtitle 4"/>
          <p:cNvSpPr>
            <a:spLocks noGrp="1"/>
          </p:cNvSpPr>
          <p:nvPr>
            <p:ph type="subTitle" idx="1"/>
          </p:nvPr>
        </p:nvSpPr>
        <p:spPr>
          <a:xfrm>
            <a:off x="0" y="4648200"/>
            <a:ext cx="9144000" cy="2209800"/>
          </a:xfrm>
        </p:spPr>
        <p:txBody>
          <a:bodyPr>
            <a:normAutofit/>
          </a:bodyPr>
          <a:lstStyle/>
          <a:p>
            <a:pPr algn="ctr"/>
            <a:r>
              <a:rPr lang="en-US" sz="4000" b="1" dirty="0" smtClean="0">
                <a:effectLst>
                  <a:outerShdw blurRad="38100" dist="38100" dir="2700000" algn="tl">
                    <a:srgbClr val="000000">
                      <a:alpha val="43137"/>
                    </a:srgbClr>
                  </a:outerShdw>
                </a:effectLst>
                <a:latin typeface="Monotype Corsiva" pitchFamily="66" charset="0"/>
              </a:rPr>
              <a:t>LIBRARY</a:t>
            </a:r>
          </a:p>
          <a:p>
            <a:pPr algn="ctr"/>
            <a:r>
              <a:rPr lang="en-US" sz="4000" b="1" dirty="0" smtClean="0">
                <a:effectLst>
                  <a:outerShdw blurRad="38100" dist="38100" dir="2700000" algn="tl">
                    <a:srgbClr val="000000">
                      <a:alpha val="43137"/>
                    </a:srgbClr>
                  </a:outerShdw>
                </a:effectLst>
                <a:latin typeface="Monotype Corsiva" pitchFamily="66" charset="0"/>
              </a:rPr>
              <a:t>12</a:t>
            </a:r>
            <a:r>
              <a:rPr lang="en-US" sz="4000" b="1" baseline="30000" dirty="0" smtClean="0">
                <a:effectLst>
                  <a:outerShdw blurRad="38100" dist="38100" dir="2700000" algn="tl">
                    <a:srgbClr val="000000">
                      <a:alpha val="43137"/>
                    </a:srgbClr>
                  </a:outerShdw>
                </a:effectLst>
                <a:latin typeface="Monotype Corsiva" pitchFamily="66" charset="0"/>
              </a:rPr>
              <a:t>th</a:t>
            </a:r>
            <a:r>
              <a:rPr lang="en-US" sz="4000" b="1" dirty="0" smtClean="0">
                <a:effectLst>
                  <a:outerShdw blurRad="38100" dist="38100" dir="2700000" algn="tl">
                    <a:srgbClr val="000000">
                      <a:alpha val="43137"/>
                    </a:srgbClr>
                  </a:outerShdw>
                </a:effectLst>
                <a:latin typeface="Monotype Corsiva" pitchFamily="66" charset="0"/>
              </a:rPr>
              <a:t>  December, 2018</a:t>
            </a:r>
            <a:endParaRPr lang="en-US" sz="4000" b="1" dirty="0">
              <a:effectLst>
                <a:outerShdw blurRad="38100" dist="38100" dir="2700000" algn="tl">
                  <a:srgbClr val="000000">
                    <a:alpha val="43137"/>
                  </a:srgbClr>
                </a:outerShdw>
              </a:effectLst>
              <a:latin typeface="Monotype Corsiva" pitchFamily="66" charset="0"/>
            </a:endParaRPr>
          </a:p>
        </p:txBody>
      </p:sp>
    </p:spTree>
  </p:cSld>
  <p:clrMapOvr>
    <a:masterClrMapping/>
  </p:clrMapOvr>
  <p:transition>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762000"/>
          </a:xfrm>
        </p:spPr>
        <p:txBody>
          <a:bodyPr>
            <a:normAutofit/>
          </a:bodyPr>
          <a:lstStyle/>
          <a:p>
            <a:pPr algn="ctr"/>
            <a:r>
              <a:rPr lang="en-US" sz="4500" b="1" dirty="0" smtClean="0">
                <a:latin typeface="Monotype Corsiva" pitchFamily="66" charset="0"/>
                <a:cs typeface="Times New Roman" pitchFamily="18" charset="0"/>
              </a:rPr>
              <a:t>Developing Good Research Skills…</a:t>
            </a:r>
            <a:endParaRPr lang="en-US" sz="4500" dirty="0"/>
          </a:p>
        </p:txBody>
      </p:sp>
      <p:sp>
        <p:nvSpPr>
          <p:cNvPr id="3" name="Content Placeholder 2"/>
          <p:cNvSpPr>
            <a:spLocks noGrp="1"/>
          </p:cNvSpPr>
          <p:nvPr>
            <p:ph idx="1"/>
          </p:nvPr>
        </p:nvSpPr>
        <p:spPr>
          <a:xfrm>
            <a:off x="0" y="1371600"/>
            <a:ext cx="9144000" cy="5486400"/>
          </a:xfrm>
        </p:spPr>
        <p:txBody>
          <a:bodyPr>
            <a:normAutofit fontScale="70000" lnSpcReduction="20000"/>
          </a:bodyPr>
          <a:lstStyle/>
          <a:p>
            <a:pPr>
              <a:buFont typeface="Wingdings" pitchFamily="2" charset="2"/>
              <a:buChar char="v"/>
            </a:pPr>
            <a:r>
              <a:rPr lang="en-US" sz="2800" dirty="0" smtClean="0">
                <a:latin typeface="Times New Roman" pitchFamily="18" charset="0"/>
                <a:cs typeface="Times New Roman" pitchFamily="18" charset="0"/>
              </a:rPr>
              <a:t>Follow instructions from your course instructor </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Use library &amp; web-based resources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Identify scholarly resources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Search for information from these sources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Evaluate &amp; select right source of information</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Organize collected information sources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Read &amp; take proper notes of content &amp; source</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Use right tools- databases, citation style &amp; software</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Seek assistance from library staff</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838200"/>
          </a:xfrm>
        </p:spPr>
        <p:txBody>
          <a:bodyPr>
            <a:normAutofit/>
          </a:bodyPr>
          <a:lstStyle/>
          <a:p>
            <a:pPr algn="ctr"/>
            <a:r>
              <a:rPr lang="en-US" sz="4500" b="1" dirty="0" smtClean="0">
                <a:latin typeface="Monotype Corsiva" pitchFamily="66" charset="0"/>
                <a:cs typeface="Times New Roman" pitchFamily="18" charset="0"/>
              </a:rPr>
              <a:t>Quoting</a:t>
            </a:r>
            <a:endParaRPr lang="en-US" sz="4500" dirty="0"/>
          </a:p>
        </p:txBody>
      </p:sp>
      <p:sp>
        <p:nvSpPr>
          <p:cNvPr id="3" name="Content Placeholder 2"/>
          <p:cNvSpPr>
            <a:spLocks noGrp="1"/>
          </p:cNvSpPr>
          <p:nvPr>
            <p:ph idx="1"/>
          </p:nvPr>
        </p:nvSpPr>
        <p:spPr>
          <a:xfrm>
            <a:off x="0" y="1524000"/>
            <a:ext cx="9144000" cy="5334000"/>
          </a:xfrm>
        </p:spPr>
        <p:txBody>
          <a:bodyPr>
            <a:normAutofit fontScale="77500" lnSpcReduction="20000"/>
          </a:bodyPr>
          <a:lstStyle/>
          <a:p>
            <a:pPr>
              <a:buFont typeface="Courier New" pitchFamily="49" charset="0"/>
              <a:buChar char="o"/>
            </a:pPr>
            <a:r>
              <a:rPr lang="en-US" sz="2800" dirty="0" smtClean="0">
                <a:latin typeface="Times New Roman" pitchFamily="18" charset="0"/>
                <a:cs typeface="Times New Roman" pitchFamily="18" charset="0"/>
              </a:rPr>
              <a:t>Quotations are exact words of an author, copied directly from a </a:t>
            </a:r>
            <a:r>
              <a:rPr lang="en-US" sz="2800" dirty="0" err="1" smtClean="0">
                <a:latin typeface="Times New Roman" pitchFamily="18" charset="0"/>
                <a:cs typeface="Times New Roman" pitchFamily="18" charset="0"/>
              </a:rPr>
              <a:t>source,word</a:t>
            </a:r>
            <a:r>
              <a:rPr lang="en-US" sz="2800" dirty="0" smtClean="0">
                <a:latin typeface="Times New Roman" pitchFamily="18" charset="0"/>
                <a:cs typeface="Times New Roman" pitchFamily="18" charset="0"/>
              </a:rPr>
              <a:t> for word</a:t>
            </a:r>
          </a:p>
          <a:p>
            <a:pPr>
              <a:buNone/>
            </a:pPr>
            <a:endParaRPr lang="en-US" sz="2800" dirty="0" smtClean="0">
              <a:latin typeface="Times New Roman" pitchFamily="18" charset="0"/>
              <a:cs typeface="Times New Roman" pitchFamily="18" charset="0"/>
            </a:endParaRPr>
          </a:p>
          <a:p>
            <a:pPr>
              <a:buFont typeface="Courier New" pitchFamily="49" charset="0"/>
              <a:buChar char="o"/>
            </a:pPr>
            <a:r>
              <a:rPr lang="en-US" sz="2800" dirty="0" smtClean="0">
                <a:latin typeface="Times New Roman" pitchFamily="18" charset="0"/>
                <a:cs typeface="Times New Roman" pitchFamily="18" charset="0"/>
              </a:rPr>
              <a:t>Quotations must be cited! Use in text citation</a:t>
            </a:r>
          </a:p>
          <a:p>
            <a:pPr>
              <a:buFont typeface="Courier New" pitchFamily="49" charset="0"/>
              <a:buChar char="o"/>
            </a:pPr>
            <a:endParaRPr lang="en-US" sz="2800" dirty="0" smtClean="0">
              <a:latin typeface="Times New Roman" pitchFamily="18" charset="0"/>
              <a:cs typeface="Times New Roman" pitchFamily="18" charset="0"/>
            </a:endParaRPr>
          </a:p>
          <a:p>
            <a:pPr>
              <a:buNone/>
            </a:pPr>
            <a:r>
              <a:rPr lang="en-US" sz="2800" b="1" i="1" u="sng" dirty="0" smtClean="0">
                <a:latin typeface="Times New Roman" pitchFamily="18" charset="0"/>
                <a:cs typeface="Times New Roman" pitchFamily="18" charset="0"/>
              </a:rPr>
              <a:t>Use quotations when you want to,</a:t>
            </a:r>
          </a:p>
          <a:p>
            <a:pPr>
              <a:buFont typeface="Courier New" pitchFamily="49" charset="0"/>
              <a:buChar char="o"/>
            </a:pPr>
            <a:r>
              <a:rPr lang="en-US" sz="2800" dirty="0" smtClean="0">
                <a:latin typeface="Times New Roman" pitchFamily="18" charset="0"/>
                <a:cs typeface="Times New Roman" pitchFamily="18" charset="0"/>
              </a:rPr>
              <a:t>Add power of an author’s words to support your argument</a:t>
            </a:r>
          </a:p>
          <a:p>
            <a:pPr>
              <a:buFont typeface="Courier New" pitchFamily="49" charset="0"/>
              <a:buChar char="o"/>
            </a:pPr>
            <a:endParaRPr lang="en-US" sz="2800" dirty="0" smtClean="0">
              <a:latin typeface="Times New Roman" pitchFamily="18" charset="0"/>
              <a:cs typeface="Times New Roman" pitchFamily="18" charset="0"/>
            </a:endParaRPr>
          </a:p>
          <a:p>
            <a:pPr>
              <a:buFont typeface="Courier New" pitchFamily="49" charset="0"/>
              <a:buChar char="o"/>
            </a:pPr>
            <a:r>
              <a:rPr lang="en-US" sz="2800" dirty="0" smtClean="0">
                <a:latin typeface="Times New Roman" pitchFamily="18" charset="0"/>
                <a:cs typeface="Times New Roman" pitchFamily="18" charset="0"/>
              </a:rPr>
              <a:t>Disagree with an author’s argument</a:t>
            </a:r>
          </a:p>
          <a:p>
            <a:pPr>
              <a:buFont typeface="Courier New" pitchFamily="49" charset="0"/>
              <a:buChar char="o"/>
            </a:pPr>
            <a:endParaRPr lang="en-US" sz="2800" dirty="0" smtClean="0">
              <a:latin typeface="Times New Roman" pitchFamily="18" charset="0"/>
              <a:cs typeface="Times New Roman" pitchFamily="18" charset="0"/>
            </a:endParaRPr>
          </a:p>
          <a:p>
            <a:pPr>
              <a:buFont typeface="Courier New" pitchFamily="49" charset="0"/>
              <a:buChar char="o"/>
            </a:pPr>
            <a:r>
              <a:rPr lang="en-US" sz="2800" dirty="0" smtClean="0">
                <a:latin typeface="Times New Roman" pitchFamily="18" charset="0"/>
                <a:cs typeface="Times New Roman" pitchFamily="18" charset="0"/>
              </a:rPr>
              <a:t>Highlight eloquent or powerful phrases or passages</a:t>
            </a:r>
          </a:p>
          <a:p>
            <a:pPr>
              <a:buFont typeface="Courier New" pitchFamily="49" charset="0"/>
              <a:buChar char="o"/>
            </a:pPr>
            <a:endParaRPr lang="en-US" sz="2800" dirty="0" smtClean="0">
              <a:latin typeface="Times New Roman" pitchFamily="18" charset="0"/>
              <a:cs typeface="Times New Roman" pitchFamily="18" charset="0"/>
            </a:endParaRPr>
          </a:p>
          <a:p>
            <a:pPr>
              <a:buFont typeface="Courier New" pitchFamily="49" charset="0"/>
              <a:buChar char="o"/>
            </a:pPr>
            <a:r>
              <a:rPr lang="en-US" sz="2800" dirty="0" smtClean="0">
                <a:latin typeface="Times New Roman" pitchFamily="18" charset="0"/>
                <a:cs typeface="Times New Roman" pitchFamily="18" charset="0"/>
              </a:rPr>
              <a:t>Comparing &amp; contrasting specific points of view</a:t>
            </a:r>
          </a:p>
          <a:p>
            <a:pPr>
              <a:buNone/>
            </a:pPr>
            <a:endParaRPr lang="en-US" sz="2800" dirty="0" smtClean="0">
              <a:latin typeface="Times New Roman" pitchFamily="18" charset="0"/>
              <a:cs typeface="Times New Roman" pitchFamily="18" charset="0"/>
            </a:endParaRPr>
          </a:p>
          <a:p>
            <a:pPr>
              <a:buFont typeface="Courier New" pitchFamily="49" charset="0"/>
              <a:buChar char="o"/>
            </a:pPr>
            <a:r>
              <a:rPr lang="en-US" sz="2800" dirty="0" smtClean="0">
                <a:latin typeface="Times New Roman" pitchFamily="18" charset="0"/>
                <a:cs typeface="Times New Roman" pitchFamily="18" charset="0"/>
              </a:rPr>
              <a:t>Note important research that precedes your own</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762000"/>
          </a:xfrm>
        </p:spPr>
        <p:txBody>
          <a:bodyPr>
            <a:normAutofit/>
          </a:bodyPr>
          <a:lstStyle/>
          <a:p>
            <a:pPr algn="ctr"/>
            <a:r>
              <a:rPr lang="en-US" sz="4500" b="1" dirty="0" smtClean="0">
                <a:latin typeface="Times New Roman" pitchFamily="18" charset="0"/>
                <a:cs typeface="Times New Roman" pitchFamily="18" charset="0"/>
              </a:rPr>
              <a:t>Paraphrasing</a:t>
            </a:r>
            <a:endParaRPr lang="en-US" sz="4500" dirty="0"/>
          </a:p>
        </p:txBody>
      </p:sp>
      <p:sp>
        <p:nvSpPr>
          <p:cNvPr id="3" name="Content Placeholder 2"/>
          <p:cNvSpPr>
            <a:spLocks noGrp="1"/>
          </p:cNvSpPr>
          <p:nvPr>
            <p:ph idx="1"/>
          </p:nvPr>
        </p:nvSpPr>
        <p:spPr>
          <a:xfrm>
            <a:off x="0" y="1371600"/>
            <a:ext cx="9144000" cy="5486400"/>
          </a:xfrm>
        </p:spPr>
        <p:txBody>
          <a:bodyPr>
            <a:normAutofit fontScale="77500" lnSpcReduction="20000"/>
          </a:bodyPr>
          <a:lstStyle/>
          <a:p>
            <a:r>
              <a:rPr lang="en-US" sz="2800" dirty="0" smtClean="0">
                <a:latin typeface="Times New Roman" pitchFamily="18" charset="0"/>
                <a:cs typeface="Times New Roman" pitchFamily="18" charset="0"/>
              </a:rPr>
              <a:t>Paraphrasing means rephrasing words of an author, putting his/her</a:t>
            </a:r>
          </a:p>
          <a:p>
            <a:pPr>
              <a:buNone/>
            </a:pPr>
            <a:r>
              <a:rPr lang="en-US" sz="2800" dirty="0" smtClean="0">
                <a:latin typeface="Times New Roman" pitchFamily="18" charset="0"/>
                <a:cs typeface="Times New Roman" pitchFamily="18" charset="0"/>
              </a:rPr>
              <a:t>      thoughts in your own words</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When you paraphrase, you rework source’s ideas, words, phrases &amp;</a:t>
            </a:r>
          </a:p>
          <a:p>
            <a:pPr>
              <a:buNone/>
            </a:pPr>
            <a:r>
              <a:rPr lang="en-US" sz="2800" dirty="0" smtClean="0">
                <a:latin typeface="Times New Roman" pitchFamily="18" charset="0"/>
                <a:cs typeface="Times New Roman" pitchFamily="18" charset="0"/>
              </a:rPr>
              <a:t>      sentence structures with your own</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Like quotations, paraphrased material must be followed with in-text</a:t>
            </a:r>
          </a:p>
          <a:p>
            <a:pPr>
              <a:buNone/>
            </a:pPr>
            <a:r>
              <a:rPr lang="en-US" sz="2800" dirty="0" smtClean="0">
                <a:latin typeface="Times New Roman" pitchFamily="18" charset="0"/>
                <a:cs typeface="Times New Roman" pitchFamily="18" charset="0"/>
              </a:rPr>
              <a:t>     documentation &amp; cited</a:t>
            </a:r>
          </a:p>
          <a:p>
            <a:pPr>
              <a:buNone/>
            </a:pPr>
            <a:endParaRPr lang="en-US" sz="2800" dirty="0" smtClean="0">
              <a:latin typeface="Times New Roman" pitchFamily="18" charset="0"/>
              <a:cs typeface="Times New Roman" pitchFamily="18" charset="0"/>
            </a:endParaRPr>
          </a:p>
          <a:p>
            <a:pPr>
              <a:buNone/>
            </a:pPr>
            <a:r>
              <a:rPr lang="en-US" sz="2800" b="1" i="1" u="sng" dirty="0" smtClean="0">
                <a:latin typeface="Times New Roman" pitchFamily="18" charset="0"/>
                <a:cs typeface="Times New Roman" pitchFamily="18" charset="0"/>
              </a:rPr>
              <a:t>Paraphrase when you want to:</a:t>
            </a:r>
          </a:p>
          <a:p>
            <a:r>
              <a:rPr lang="en-US" sz="2800" dirty="0" smtClean="0">
                <a:latin typeface="Times New Roman" pitchFamily="18" charset="0"/>
                <a:cs typeface="Times New Roman" pitchFamily="18" charset="0"/>
              </a:rPr>
              <a:t>Use information on your note cards &amp; wish to avoid plagiarizing</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Avoid overusing quotations</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Use your own voice to present information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762000"/>
          </a:xfrm>
        </p:spPr>
        <p:txBody>
          <a:bodyPr>
            <a:normAutofit/>
          </a:bodyPr>
          <a:lstStyle/>
          <a:p>
            <a:pPr algn="ctr"/>
            <a:r>
              <a:rPr lang="en-US" sz="4500" b="1" dirty="0" smtClean="0">
                <a:latin typeface="Monotype Corsiva" pitchFamily="66" charset="0"/>
                <a:cs typeface="Times New Roman" pitchFamily="18" charset="0"/>
              </a:rPr>
              <a:t>Summarizing</a:t>
            </a:r>
            <a:endParaRPr lang="en-US" sz="4500" dirty="0"/>
          </a:p>
        </p:txBody>
      </p:sp>
      <p:sp>
        <p:nvSpPr>
          <p:cNvPr id="3" name="Content Placeholder 2"/>
          <p:cNvSpPr>
            <a:spLocks noGrp="1"/>
          </p:cNvSpPr>
          <p:nvPr>
            <p:ph idx="1"/>
          </p:nvPr>
        </p:nvSpPr>
        <p:spPr>
          <a:xfrm>
            <a:off x="0" y="1219200"/>
            <a:ext cx="9144000" cy="5638800"/>
          </a:xfrm>
        </p:spPr>
        <p:txBody>
          <a:bodyPr>
            <a:normAutofit fontScale="92500" lnSpcReduction="10000"/>
          </a:bodyPr>
          <a:lstStyle/>
          <a:p>
            <a:r>
              <a:rPr lang="en-US" dirty="0" smtClean="0">
                <a:latin typeface="Times New Roman" pitchFamily="18" charset="0"/>
                <a:cs typeface="Times New Roman" pitchFamily="18" charset="0"/>
              </a:rPr>
              <a:t>Summarizing involves putting main idea(s) of one or several writers into your own words along with main point(s)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Summaries significantly shorter than original &amp; take broad overview of source material</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Necessary to attribute summarized ideas to their original sources</a:t>
            </a:r>
          </a:p>
          <a:p>
            <a:endParaRPr lang="en-US" dirty="0" smtClean="0">
              <a:latin typeface="Times New Roman" pitchFamily="18" charset="0"/>
              <a:cs typeface="Times New Roman" pitchFamily="18" charset="0"/>
            </a:endParaRPr>
          </a:p>
          <a:p>
            <a:pPr>
              <a:buNone/>
            </a:pPr>
            <a:r>
              <a:rPr lang="en-US" b="1" i="1" u="sng" dirty="0" smtClean="0">
                <a:latin typeface="Times New Roman" pitchFamily="18" charset="0"/>
                <a:cs typeface="Times New Roman" pitchFamily="18" charset="0"/>
              </a:rPr>
              <a:t>Summarize when you want to:</a:t>
            </a:r>
          </a:p>
          <a:p>
            <a:r>
              <a:rPr lang="en-US" dirty="0" smtClean="0">
                <a:latin typeface="Times New Roman" pitchFamily="18" charset="0"/>
                <a:cs typeface="Times New Roman" pitchFamily="18" charset="0"/>
              </a:rPr>
              <a:t>Establish background or offer an overview of a topic</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Describe knowledge (from several sources) about a topic</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Determine main ideas of single source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914400"/>
          </a:xfrm>
        </p:spPr>
        <p:txBody>
          <a:bodyPr>
            <a:noAutofit/>
          </a:bodyPr>
          <a:lstStyle/>
          <a:p>
            <a:pPr algn="ctr"/>
            <a:r>
              <a:rPr lang="en-US" sz="4500" b="1" dirty="0" smtClean="0">
                <a:latin typeface="Monotype Corsiva" pitchFamily="66" charset="0"/>
                <a:cs typeface="Times New Roman" pitchFamily="18" charset="0"/>
              </a:rPr>
              <a:t>Using content in Common</a:t>
            </a:r>
            <a:br>
              <a:rPr lang="en-US" sz="4500" b="1" dirty="0" smtClean="0">
                <a:latin typeface="Monotype Corsiva" pitchFamily="66" charset="0"/>
                <a:cs typeface="Times New Roman" pitchFamily="18" charset="0"/>
              </a:rPr>
            </a:br>
            <a:r>
              <a:rPr lang="en-US" sz="4500" b="1" dirty="0" smtClean="0">
                <a:latin typeface="Monotype Corsiva" pitchFamily="66" charset="0"/>
                <a:cs typeface="Times New Roman" pitchFamily="18" charset="0"/>
              </a:rPr>
              <a:t>knowledge/domain</a:t>
            </a:r>
            <a:endParaRPr lang="en-US" sz="4500" dirty="0"/>
          </a:p>
        </p:txBody>
      </p:sp>
      <p:sp>
        <p:nvSpPr>
          <p:cNvPr id="3" name="Content Placeholder 2"/>
          <p:cNvSpPr>
            <a:spLocks noGrp="1"/>
          </p:cNvSpPr>
          <p:nvPr>
            <p:ph idx="1"/>
          </p:nvPr>
        </p:nvSpPr>
        <p:spPr>
          <a:xfrm>
            <a:off x="0" y="1905000"/>
            <a:ext cx="9144000" cy="4953000"/>
          </a:xfrm>
        </p:spPr>
        <p:txBody>
          <a:bodyPr>
            <a:normAutofit fontScale="92500" lnSpcReduction="10000"/>
          </a:bodyPr>
          <a:lstStyle/>
          <a:p>
            <a:pPr>
              <a:buNone/>
            </a:pPr>
            <a:r>
              <a:rPr lang="en-US" sz="2800" b="1" u="sng" dirty="0" smtClean="0">
                <a:latin typeface="Times New Roman" pitchFamily="18" charset="0"/>
                <a:cs typeface="Times New Roman" pitchFamily="18" charset="0"/>
              </a:rPr>
              <a:t>No citation required, if information is</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Widely accessible or commonly known </a:t>
            </a:r>
            <a:r>
              <a:rPr lang="en-US" sz="2800" dirty="0" err="1" smtClean="0">
                <a:latin typeface="Times New Roman" pitchFamily="18" charset="0"/>
                <a:cs typeface="Times New Roman" pitchFamily="18" charset="0"/>
              </a:rPr>
              <a:t>e.g</a:t>
            </a:r>
            <a:r>
              <a:rPr lang="en-US" sz="2800" dirty="0" smtClean="0">
                <a:latin typeface="Times New Roman" pitchFamily="18" charset="0"/>
                <a:cs typeface="Times New Roman" pitchFamily="18" charset="0"/>
              </a:rPr>
              <a:t> Indian population, first President of India</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Likely to be known by a lot of people</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Found in a general reference resources, such as a dictionary </a:t>
            </a:r>
            <a:r>
              <a:rPr lang="en-US" sz="2800" dirty="0" err="1" smtClean="0">
                <a:latin typeface="Times New Roman" pitchFamily="18" charset="0"/>
                <a:cs typeface="Times New Roman" pitchFamily="18" charset="0"/>
              </a:rPr>
              <a:t>orencyclopaedia</a:t>
            </a:r>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Advisable to cite, if you are not clear</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14400"/>
          </a:xfrm>
        </p:spPr>
        <p:txBody>
          <a:bodyPr>
            <a:normAutofit/>
          </a:bodyPr>
          <a:lstStyle/>
          <a:p>
            <a:pPr algn="ctr"/>
            <a:r>
              <a:rPr lang="en-US" sz="4500" b="1" dirty="0" smtClean="0">
                <a:latin typeface="Monotype Corsiva" pitchFamily="66" charset="0"/>
                <a:cs typeface="Times New Roman" pitchFamily="18" charset="0"/>
              </a:rPr>
              <a:t>Detecting Plagiarism</a:t>
            </a:r>
            <a:endParaRPr lang="en-US" sz="4500" dirty="0"/>
          </a:p>
        </p:txBody>
      </p:sp>
      <p:sp>
        <p:nvSpPr>
          <p:cNvPr id="3" name="Content Placeholder 2"/>
          <p:cNvSpPr>
            <a:spLocks noGrp="1"/>
          </p:cNvSpPr>
          <p:nvPr>
            <p:ph idx="1"/>
          </p:nvPr>
        </p:nvSpPr>
        <p:spPr>
          <a:xfrm>
            <a:off x="0" y="1524000"/>
            <a:ext cx="9144000" cy="5334000"/>
          </a:xfrm>
        </p:spPr>
        <p:txBody>
          <a:bodyPr>
            <a:normAutofit fontScale="85000" lnSpcReduction="20000"/>
          </a:bodyPr>
          <a:lstStyle/>
          <a:p>
            <a:r>
              <a:rPr lang="en-US" sz="2800" dirty="0" smtClean="0">
                <a:latin typeface="Times New Roman" pitchFamily="18" charset="0"/>
                <a:cs typeface="Times New Roman" pitchFamily="18" charset="0"/>
              </a:rPr>
              <a:t>Plagiarizing &amp; detecting it was difficult in print era</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Technology- made it easier to track down &amp; identify plagiarism</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Search engines can easily detect</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Full-text journal articles in library databases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Computer-assisted detection allows vast collections of documents to be compared to each other</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Free &amp; Commercial plagiarism detection services available</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Your instructor may well recognize source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762000"/>
          </a:xfrm>
        </p:spPr>
        <p:txBody>
          <a:bodyPr>
            <a:normAutofit/>
          </a:bodyPr>
          <a:lstStyle/>
          <a:p>
            <a:pPr algn="ctr"/>
            <a:r>
              <a:rPr lang="en-US" sz="4500" b="1" dirty="0" smtClean="0">
                <a:latin typeface="Monotype Corsiva" pitchFamily="66" charset="0"/>
                <a:cs typeface="Times New Roman" pitchFamily="18" charset="0"/>
              </a:rPr>
              <a:t>Plagiarism Detection Software</a:t>
            </a:r>
            <a:endParaRPr lang="en-US" sz="4500" dirty="0"/>
          </a:p>
        </p:txBody>
      </p:sp>
      <p:sp>
        <p:nvSpPr>
          <p:cNvPr id="3" name="Content Placeholder 2"/>
          <p:cNvSpPr>
            <a:spLocks noGrp="1"/>
          </p:cNvSpPr>
          <p:nvPr>
            <p:ph idx="1"/>
          </p:nvPr>
        </p:nvSpPr>
        <p:spPr>
          <a:xfrm>
            <a:off x="0" y="1524000"/>
            <a:ext cx="9144000" cy="5334000"/>
          </a:xfrm>
        </p:spPr>
        <p:txBody>
          <a:bodyPr>
            <a:normAutofit/>
          </a:bodyPr>
          <a:lstStyle/>
          <a:p>
            <a:pPr>
              <a:buNone/>
            </a:pPr>
            <a:r>
              <a:rPr lang="en-US" sz="2800" b="1" dirty="0" smtClean="0">
                <a:latin typeface="Times New Roman" pitchFamily="18" charset="0"/>
                <a:cs typeface="Times New Roman" pitchFamily="18" charset="0"/>
              </a:rPr>
              <a:t>Commercial</a:t>
            </a:r>
          </a:p>
          <a:p>
            <a:pPr>
              <a:buFont typeface="Wingdings" pitchFamily="2" charset="2"/>
              <a:buChar char="ü"/>
            </a:pPr>
            <a:r>
              <a:rPr lang="en-US" sz="2800" dirty="0" err="1" smtClean="0">
                <a:latin typeface="Times New Roman" pitchFamily="18" charset="0"/>
                <a:cs typeface="Times New Roman" pitchFamily="18" charset="0"/>
              </a:rPr>
              <a:t>Ithenitcate</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2"/>
              </a:rPr>
              <a:t>http://www.ithenticate.com/</a:t>
            </a:r>
            <a:endParaRPr lang="en-US" sz="2800" dirty="0" smtClean="0">
              <a:latin typeface="Times New Roman" pitchFamily="18" charset="0"/>
              <a:cs typeface="Times New Roman" pitchFamily="18" charset="0"/>
            </a:endParaRPr>
          </a:p>
          <a:p>
            <a:pPr>
              <a:buFont typeface="Wingdings" pitchFamily="2" charset="2"/>
              <a:buChar char="ü"/>
            </a:pPr>
            <a:endParaRPr lang="en-US" sz="2800" dirty="0" smtClean="0">
              <a:latin typeface="Times New Roman" pitchFamily="18" charset="0"/>
              <a:cs typeface="Times New Roman" pitchFamily="18" charset="0"/>
            </a:endParaRPr>
          </a:p>
          <a:p>
            <a:pPr>
              <a:buFont typeface="Wingdings" pitchFamily="2" charset="2"/>
              <a:buChar char="ü"/>
            </a:pPr>
            <a:r>
              <a:rPr lang="en-US" sz="2800" dirty="0" err="1" smtClean="0">
                <a:latin typeface="Times New Roman" pitchFamily="18" charset="0"/>
                <a:cs typeface="Times New Roman" pitchFamily="18" charset="0"/>
              </a:rPr>
              <a:t>Plagium</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3"/>
              </a:rPr>
              <a:t>http://www.plagium.com/</a:t>
            </a:r>
            <a:endParaRPr lang="en-US" sz="2800" dirty="0" smtClean="0">
              <a:latin typeface="Times New Roman" pitchFamily="18" charset="0"/>
              <a:cs typeface="Times New Roman" pitchFamily="18" charset="0"/>
            </a:endParaRPr>
          </a:p>
          <a:p>
            <a:pPr>
              <a:buFont typeface="Wingdings" pitchFamily="2" charset="2"/>
              <a:buChar char="ü"/>
            </a:pPr>
            <a:endParaRPr lang="en-US" sz="2800" dirty="0" smtClean="0">
              <a:latin typeface="Times New Roman" pitchFamily="18" charset="0"/>
              <a:cs typeface="Times New Roman" pitchFamily="18" charset="0"/>
            </a:endParaRPr>
          </a:p>
          <a:p>
            <a:pPr>
              <a:buFont typeface="Wingdings" pitchFamily="2" charset="2"/>
              <a:buChar char="ü"/>
            </a:pPr>
            <a:r>
              <a:rPr lang="en-US" sz="2800" dirty="0" err="1" smtClean="0">
                <a:latin typeface="Times New Roman" pitchFamily="18" charset="0"/>
                <a:cs typeface="Times New Roman" pitchFamily="18" charset="0"/>
              </a:rPr>
              <a:t>Turnitin</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4"/>
              </a:rPr>
              <a:t>http://www.turnitin.com/</a:t>
            </a:r>
            <a:endParaRPr lang="en-US" sz="28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Font typeface="Wingdings" pitchFamily="2" charset="2"/>
              <a:buChar char="ü"/>
            </a:pPr>
            <a:r>
              <a:rPr lang="en-US" sz="2800" dirty="0" smtClean="0">
                <a:latin typeface="Times New Roman" pitchFamily="18" charset="0"/>
                <a:cs typeface="Times New Roman" pitchFamily="18" charset="0"/>
              </a:rPr>
              <a:t>URKUND </a:t>
            </a:r>
            <a:r>
              <a:rPr lang="en-US" sz="2800" dirty="0" smtClean="0">
                <a:latin typeface="Times New Roman" pitchFamily="18" charset="0"/>
                <a:cs typeface="Times New Roman" pitchFamily="18" charset="0"/>
                <a:hlinkClick r:id="rId5"/>
              </a:rPr>
              <a:t>http://www.urkund.com/en/</a:t>
            </a:r>
            <a:endParaRPr lang="en-US" sz="2800" dirty="0" smtClean="0">
              <a:latin typeface="Times New Roman" pitchFamily="18" charset="0"/>
              <a:cs typeface="Times New Roman" pitchFamily="18" charset="0"/>
            </a:endParaRPr>
          </a:p>
          <a:p>
            <a:pPr>
              <a:buFont typeface="Wingdings" pitchFamily="2" charset="2"/>
              <a:buChar char="ü"/>
            </a:pPr>
            <a:endParaRPr lang="en-US" sz="2800" dirty="0" smtClean="0">
              <a:latin typeface="Times New Roman" pitchFamily="18" charset="0"/>
              <a:cs typeface="Times New Roman" pitchFamily="18" charset="0"/>
            </a:endParaRPr>
          </a:p>
          <a:p>
            <a:pPr>
              <a:buFont typeface="Wingdings" pitchFamily="2" charset="2"/>
              <a:buChar char="ü"/>
            </a:pPr>
            <a:r>
              <a:rPr lang="en-US" sz="2800" dirty="0" err="1" smtClean="0">
                <a:latin typeface="Times New Roman" pitchFamily="18" charset="0"/>
                <a:cs typeface="Times New Roman" pitchFamily="18" charset="0"/>
              </a:rPr>
              <a:t>PlagScan</a:t>
            </a: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6"/>
              </a:rPr>
              <a:t>http://plagscan.com</a:t>
            </a:r>
            <a:endParaRPr lang="en-US" sz="2800" dirty="0" smtClean="0">
              <a:latin typeface="Times New Roman" pitchFamily="18" charset="0"/>
              <a:cs typeface="Times New Roman" pitchFamily="18" charset="0"/>
            </a:endParaRPr>
          </a:p>
          <a:p>
            <a:pPr>
              <a:buFont typeface="Wingdings" pitchFamily="2" charset="2"/>
              <a:buChar char="ü"/>
            </a:pPr>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normAutofit/>
          </a:bodyPr>
          <a:lstStyle/>
          <a:p>
            <a:pPr algn="ctr"/>
            <a:r>
              <a:rPr lang="en-US" sz="4500" b="1" dirty="0" smtClean="0">
                <a:latin typeface="Monotype Corsiva" pitchFamily="66" charset="0"/>
                <a:cs typeface="Times New Roman" pitchFamily="18" charset="0"/>
              </a:rPr>
              <a:t>Free Resources to check Plagiarism</a:t>
            </a:r>
            <a:endParaRPr lang="en-US" sz="4500" dirty="0"/>
          </a:p>
        </p:txBody>
      </p:sp>
      <p:sp>
        <p:nvSpPr>
          <p:cNvPr id="3" name="Content Placeholder 2"/>
          <p:cNvSpPr>
            <a:spLocks noGrp="1"/>
          </p:cNvSpPr>
          <p:nvPr>
            <p:ph idx="1"/>
          </p:nvPr>
        </p:nvSpPr>
        <p:spPr>
          <a:xfrm>
            <a:off x="0" y="1295400"/>
            <a:ext cx="9144000" cy="5562600"/>
          </a:xfrm>
        </p:spPr>
        <p:txBody>
          <a:bodyPr>
            <a:normAutofit fontScale="92500" lnSpcReduction="20000"/>
          </a:bodyPr>
          <a:lstStyle/>
          <a:p>
            <a:pPr>
              <a:buNone/>
            </a:pPr>
            <a:r>
              <a:rPr lang="en-US" sz="2800" b="1" dirty="0" smtClean="0">
                <a:latin typeface="Times New Roman" pitchFamily="18" charset="0"/>
                <a:cs typeface="Times New Roman" pitchFamily="18" charset="0"/>
              </a:rPr>
              <a:t>Free</a:t>
            </a:r>
          </a:p>
          <a:p>
            <a:pPr>
              <a:buFont typeface="Wingdings" pitchFamily="2" charset="2"/>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DupliChecker</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2"/>
              </a:rPr>
              <a:t>http://www.duplichecker.com/</a:t>
            </a:r>
            <a:endParaRPr lang="en-US" sz="28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CopyLeaks</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3"/>
              </a:rPr>
              <a:t>https://copyleaks.com/</a:t>
            </a:r>
            <a:endParaRPr lang="en-US" sz="28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PaperRater</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4"/>
              </a:rPr>
              <a:t>http://www.paperrater.com/</a:t>
            </a:r>
            <a:endParaRPr lang="en-US" sz="28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PlagiarismChecker</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5"/>
              </a:rPr>
              <a:t>http://www.plagiarismchecker.com/help-teachers.php</a:t>
            </a:r>
            <a:endParaRPr lang="en-US" sz="28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Quetext</a:t>
            </a:r>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6"/>
              </a:rPr>
              <a:t>http://www.quetext.com</a:t>
            </a:r>
            <a:r>
              <a:rPr lang="en-US" sz="2800" dirty="0" smtClean="0">
                <a:latin typeface="Times New Roman" pitchFamily="18" charset="0"/>
                <a:cs typeface="Times New Roman" pitchFamily="18" charset="0"/>
              </a:rPr>
              <a:t>/</a:t>
            </a:r>
          </a:p>
          <a:p>
            <a:pPr>
              <a:buFont typeface="Wingdings" pitchFamily="2" charset="2"/>
              <a:buChar char="§"/>
            </a:pPr>
            <a:r>
              <a:rPr lang="en-US" sz="2800" dirty="0" smtClean="0">
                <a:latin typeface="Times New Roman" pitchFamily="18" charset="0"/>
                <a:cs typeface="Times New Roman" pitchFamily="18" charset="0"/>
              </a:rPr>
              <a:t>     Viper</a:t>
            </a:r>
          </a:p>
          <a:p>
            <a:pPr>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hlinkClick r:id="rId7"/>
              </a:rPr>
              <a:t>http://www.scanmyessay.com/</a:t>
            </a:r>
            <a:endParaRPr lang="en-US" sz="2800" dirty="0" smtClean="0">
              <a:latin typeface="Times New Roman" pitchFamily="18" charset="0"/>
              <a:cs typeface="Times New Roman" pitchFamily="18" charset="0"/>
            </a:endParaRPr>
          </a:p>
          <a:p>
            <a:pPr>
              <a:buNone/>
            </a:pPr>
            <a:endParaRPr lang="en-US" sz="1800"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838200"/>
          </a:xfrm>
        </p:spPr>
        <p:txBody>
          <a:bodyPr>
            <a:noAutofit/>
          </a:bodyPr>
          <a:lstStyle/>
          <a:p>
            <a:pPr algn="ctr"/>
            <a:r>
              <a:rPr lang="en-US" sz="2500" b="1" dirty="0" smtClean="0">
                <a:latin typeface="Monotype Corsiva" pitchFamily="66" charset="0"/>
                <a:cs typeface="Times New Roman" pitchFamily="18" charset="0"/>
              </a:rPr>
              <a:t> UGC (Promotion of Academic Integrity and Prevention of Plagiarism In Higher  Educational Institutions) Regulations, 2018 (Notification)</a:t>
            </a:r>
            <a:endParaRPr lang="en-US" sz="2500" dirty="0"/>
          </a:p>
        </p:txBody>
      </p:sp>
      <p:sp>
        <p:nvSpPr>
          <p:cNvPr id="3" name="Content Placeholder 2"/>
          <p:cNvSpPr>
            <a:spLocks noGrp="1"/>
          </p:cNvSpPr>
          <p:nvPr>
            <p:ph idx="1"/>
          </p:nvPr>
        </p:nvSpPr>
        <p:spPr>
          <a:xfrm>
            <a:off x="0" y="1828800"/>
            <a:ext cx="9144000" cy="5029200"/>
          </a:xfrm>
        </p:spPr>
        <p:txBody>
          <a:bodyPr>
            <a:normAutofit fontScale="92500" lnSpcReduction="10000"/>
          </a:bodyPr>
          <a:lstStyle/>
          <a:p>
            <a:pPr>
              <a:buNone/>
            </a:pPr>
            <a:r>
              <a:rPr lang="en-US" b="1" dirty="0" smtClean="0">
                <a:latin typeface="Times New Roman" pitchFamily="18" charset="0"/>
                <a:cs typeface="Times New Roman" pitchFamily="18" charset="0"/>
              </a:rPr>
              <a:t>Main Objectives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create awareness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establish institutional mechanism</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develop systems to detect plagiarism</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To set up mechanism to prevent plagiarism and punish </a:t>
            </a:r>
          </a:p>
          <a:p>
            <a:endParaRPr lang="en-US"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Source: UGC Regulations,2018</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1219200"/>
          </a:xfrm>
        </p:spPr>
        <p:txBody>
          <a:bodyPr>
            <a:noAutofit/>
          </a:bodyPr>
          <a:lstStyle/>
          <a:p>
            <a:pPr algn="ctr"/>
            <a:r>
              <a:rPr lang="en-US" sz="4500" b="1" dirty="0" smtClean="0">
                <a:latin typeface="Monotype Corsiva" pitchFamily="66" charset="0"/>
                <a:cs typeface="Times New Roman" pitchFamily="18" charset="0"/>
              </a:rPr>
              <a:t>Content to be checked necessarily under the guidelines of UGC</a:t>
            </a:r>
            <a:endParaRPr lang="en-US" sz="4500" dirty="0"/>
          </a:p>
        </p:txBody>
      </p:sp>
      <p:sp>
        <p:nvSpPr>
          <p:cNvPr id="5" name="Oval 4"/>
          <p:cNvSpPr/>
          <p:nvPr/>
        </p:nvSpPr>
        <p:spPr>
          <a:xfrm>
            <a:off x="3124200" y="3657600"/>
            <a:ext cx="2438400" cy="14478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CONTENTS</a:t>
            </a:r>
            <a:endParaRPr lang="en-US" dirty="0">
              <a:latin typeface="Arial" pitchFamily="34" charset="0"/>
              <a:cs typeface="Arial" pitchFamily="34" charset="0"/>
            </a:endParaRPr>
          </a:p>
        </p:txBody>
      </p:sp>
      <p:sp>
        <p:nvSpPr>
          <p:cNvPr id="6" name="Oval 5"/>
          <p:cNvSpPr/>
          <p:nvPr/>
        </p:nvSpPr>
        <p:spPr>
          <a:xfrm>
            <a:off x="5638800" y="2819400"/>
            <a:ext cx="220980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Theses</a:t>
            </a:r>
            <a:endParaRPr lang="en-US" dirty="0">
              <a:latin typeface="Arial" pitchFamily="34" charset="0"/>
              <a:cs typeface="Arial" pitchFamily="34" charset="0"/>
            </a:endParaRPr>
          </a:p>
        </p:txBody>
      </p:sp>
      <p:sp>
        <p:nvSpPr>
          <p:cNvPr id="7" name="Oval 6"/>
          <p:cNvSpPr/>
          <p:nvPr/>
        </p:nvSpPr>
        <p:spPr>
          <a:xfrm>
            <a:off x="5715000" y="4343400"/>
            <a:ext cx="2362200" cy="15240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Chapters in Books</a:t>
            </a:r>
            <a:endParaRPr lang="en-US" dirty="0">
              <a:latin typeface="Arial" pitchFamily="34" charset="0"/>
              <a:cs typeface="Arial" pitchFamily="34" charset="0"/>
            </a:endParaRPr>
          </a:p>
        </p:txBody>
      </p:sp>
      <p:sp>
        <p:nvSpPr>
          <p:cNvPr id="8" name="Oval 7"/>
          <p:cNvSpPr/>
          <p:nvPr/>
        </p:nvSpPr>
        <p:spPr>
          <a:xfrm>
            <a:off x="3581400" y="5334000"/>
            <a:ext cx="213360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Any other similar work</a:t>
            </a:r>
            <a:endParaRPr lang="en-US" dirty="0">
              <a:latin typeface="Arial" pitchFamily="34" charset="0"/>
              <a:cs typeface="Arial" pitchFamily="34" charset="0"/>
            </a:endParaRPr>
          </a:p>
        </p:txBody>
      </p:sp>
      <p:sp>
        <p:nvSpPr>
          <p:cNvPr id="9" name="Oval 8"/>
          <p:cNvSpPr/>
          <p:nvPr/>
        </p:nvSpPr>
        <p:spPr>
          <a:xfrm>
            <a:off x="990600" y="4724400"/>
            <a:ext cx="2286000" cy="15240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Arial" pitchFamily="34" charset="0"/>
                <a:cs typeface="Arial" pitchFamily="34" charset="0"/>
              </a:rPr>
              <a:t>Full-fledged books</a:t>
            </a:r>
            <a:endParaRPr lang="en-US" dirty="0">
              <a:latin typeface="Arial" pitchFamily="34" charset="0"/>
              <a:cs typeface="Arial" pitchFamily="34" charset="0"/>
            </a:endParaRPr>
          </a:p>
        </p:txBody>
      </p:sp>
      <p:sp>
        <p:nvSpPr>
          <p:cNvPr id="10" name="Oval 9"/>
          <p:cNvSpPr/>
          <p:nvPr/>
        </p:nvSpPr>
        <p:spPr>
          <a:xfrm>
            <a:off x="609600" y="2971800"/>
            <a:ext cx="243840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atin typeface="Arial" pitchFamily="34" charset="0"/>
                <a:cs typeface="Arial" pitchFamily="34" charset="0"/>
              </a:rPr>
              <a:t>Dissertations</a:t>
            </a:r>
            <a:endParaRPr lang="en-US" dirty="0">
              <a:latin typeface="Arial" pitchFamily="34" charset="0"/>
              <a:cs typeface="Arial" pitchFamily="34" charset="0"/>
            </a:endParaRPr>
          </a:p>
        </p:txBody>
      </p:sp>
      <p:sp>
        <p:nvSpPr>
          <p:cNvPr id="11" name="Oval 10"/>
          <p:cNvSpPr/>
          <p:nvPr/>
        </p:nvSpPr>
        <p:spPr>
          <a:xfrm>
            <a:off x="3352800" y="2133600"/>
            <a:ext cx="2133600" cy="12954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Research papers</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685800"/>
          </a:xfrm>
        </p:spPr>
        <p:txBody>
          <a:bodyPr>
            <a:noAutofit/>
          </a:bodyPr>
          <a:lstStyle/>
          <a:p>
            <a:pPr algn="ctr"/>
            <a:r>
              <a:rPr lang="en-US" sz="4500" b="1" dirty="0" smtClean="0">
                <a:latin typeface="Monotype Corsiva" pitchFamily="66" charset="0"/>
                <a:cs typeface="Times New Roman" pitchFamily="18" charset="0"/>
              </a:rPr>
              <a:t>Introduction</a:t>
            </a:r>
            <a:endParaRPr lang="en-US" sz="4500" dirty="0"/>
          </a:p>
        </p:txBody>
      </p:sp>
      <p:sp>
        <p:nvSpPr>
          <p:cNvPr id="3" name="Content Placeholder 2"/>
          <p:cNvSpPr>
            <a:spLocks noGrp="1"/>
          </p:cNvSpPr>
          <p:nvPr>
            <p:ph idx="1"/>
          </p:nvPr>
        </p:nvSpPr>
        <p:spPr>
          <a:xfrm>
            <a:off x="0" y="1219200"/>
            <a:ext cx="9144000" cy="5638800"/>
          </a:xfrm>
        </p:spPr>
        <p:txBody>
          <a:bodyPr>
            <a:normAutofit fontScale="77500" lnSpcReduction="20000"/>
          </a:bodyPr>
          <a:lstStyle/>
          <a:p>
            <a:r>
              <a:rPr lang="en-US" sz="2800" dirty="0" smtClean="0">
                <a:latin typeface="Times New Roman" pitchFamily="18" charset="0"/>
                <a:cs typeface="Times New Roman" pitchFamily="18" charset="0"/>
              </a:rPr>
              <a:t>Writings, presentations, discussions, deliberations, debates etc. are integral part academic &amp; research works</a:t>
            </a:r>
          </a:p>
          <a:p>
            <a:pPr>
              <a:buNone/>
            </a:pP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Generating new ideas, building upon others ideas is also major part of academic &amp; research work</a:t>
            </a:r>
          </a:p>
          <a:p>
            <a:pPr>
              <a:buNone/>
            </a:pP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 Important to know how to borrow others ideas, where &amp; when to use acknowledge them appropriately</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Academic institutions are symbol of ethical values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Respect for others ideas &amp; words is a must</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Some where down the line, we are ignoring these values &amp; started plagiarizing others works</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Knowledge of use of resources a basic requirement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04088"/>
            <a:ext cx="9144000" cy="1143000"/>
          </a:xfrm>
        </p:spPr>
        <p:txBody>
          <a:bodyPr>
            <a:noAutofit/>
          </a:bodyPr>
          <a:lstStyle/>
          <a:p>
            <a:pPr algn="ctr"/>
            <a:r>
              <a:rPr lang="en-US" sz="4500" b="1" dirty="0" smtClean="0">
                <a:latin typeface="Monotype Corsiva" pitchFamily="66" charset="0"/>
                <a:cs typeface="Times New Roman" pitchFamily="18" charset="0"/>
              </a:rPr>
              <a:t>Content not to be checked necessarily under the guidelines of UGC</a:t>
            </a:r>
            <a:endParaRPr lang="en-US" sz="4500" dirty="0"/>
          </a:p>
        </p:txBody>
      </p:sp>
      <p:sp>
        <p:nvSpPr>
          <p:cNvPr id="4" name="Oval 3"/>
          <p:cNvSpPr/>
          <p:nvPr/>
        </p:nvSpPr>
        <p:spPr>
          <a:xfrm>
            <a:off x="3048000" y="3200400"/>
            <a:ext cx="2209800" cy="22098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Arial" pitchFamily="34" charset="0"/>
                <a:cs typeface="Arial" pitchFamily="34" charset="0"/>
              </a:rPr>
              <a:t>Contents not to be checked</a:t>
            </a:r>
            <a:endParaRPr lang="en-US" dirty="0">
              <a:latin typeface="Arial" pitchFamily="34" charset="0"/>
              <a:cs typeface="Arial" pitchFamily="34" charset="0"/>
            </a:endParaRPr>
          </a:p>
        </p:txBody>
      </p:sp>
      <p:sp>
        <p:nvSpPr>
          <p:cNvPr id="5" name="Rounded Rectangle 4"/>
          <p:cNvSpPr/>
          <p:nvPr/>
        </p:nvSpPr>
        <p:spPr>
          <a:xfrm>
            <a:off x="5867400" y="1981200"/>
            <a:ext cx="2057400" cy="15240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Term papers</a:t>
            </a:r>
          </a:p>
        </p:txBody>
      </p:sp>
      <p:sp>
        <p:nvSpPr>
          <p:cNvPr id="6" name="Rounded Rectangle 5"/>
          <p:cNvSpPr/>
          <p:nvPr/>
        </p:nvSpPr>
        <p:spPr>
          <a:xfrm>
            <a:off x="5943600" y="3657600"/>
            <a:ext cx="1981200" cy="14478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Project reports</a:t>
            </a:r>
          </a:p>
        </p:txBody>
      </p:sp>
      <p:sp>
        <p:nvSpPr>
          <p:cNvPr id="7" name="Rounded Rectangle 6"/>
          <p:cNvSpPr/>
          <p:nvPr/>
        </p:nvSpPr>
        <p:spPr>
          <a:xfrm>
            <a:off x="5943600" y="5257800"/>
            <a:ext cx="1981200" cy="14478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Course works</a:t>
            </a:r>
          </a:p>
        </p:txBody>
      </p:sp>
      <p:sp>
        <p:nvSpPr>
          <p:cNvPr id="8" name="Rounded Rectangle 7"/>
          <p:cNvSpPr/>
          <p:nvPr/>
        </p:nvSpPr>
        <p:spPr>
          <a:xfrm>
            <a:off x="609600" y="5257800"/>
            <a:ext cx="1905000" cy="14478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Essays</a:t>
            </a:r>
          </a:p>
        </p:txBody>
      </p:sp>
      <p:sp>
        <p:nvSpPr>
          <p:cNvPr id="9" name="Rounded Rectangle 8"/>
          <p:cNvSpPr/>
          <p:nvPr/>
        </p:nvSpPr>
        <p:spPr>
          <a:xfrm>
            <a:off x="533400" y="3657600"/>
            <a:ext cx="1905000" cy="13716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Answer scripts</a:t>
            </a:r>
          </a:p>
        </p:txBody>
      </p:sp>
      <p:sp>
        <p:nvSpPr>
          <p:cNvPr id="10" name="Rounded Rectangle 9"/>
          <p:cNvSpPr/>
          <p:nvPr/>
        </p:nvSpPr>
        <p:spPr>
          <a:xfrm>
            <a:off x="533400" y="1905000"/>
            <a:ext cx="1905000" cy="1447800"/>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pitchFamily="34" charset="0"/>
                <a:cs typeface="Arial" pitchFamily="34" charset="0"/>
              </a:rPr>
              <a:t>Assignments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04088"/>
            <a:ext cx="9144000" cy="1143000"/>
          </a:xfrm>
        </p:spPr>
        <p:txBody>
          <a:bodyPr>
            <a:noAutofit/>
          </a:bodyPr>
          <a:lstStyle/>
          <a:p>
            <a:pPr algn="ctr"/>
            <a:r>
              <a:rPr lang="en-US" sz="4500" b="1" dirty="0" smtClean="0">
                <a:latin typeface="Monotype Corsiva" pitchFamily="66" charset="0"/>
                <a:cs typeface="Times New Roman" pitchFamily="18" charset="0"/>
              </a:rPr>
              <a:t>Similarity checks for exclusion from Plagiarism</a:t>
            </a:r>
            <a:endParaRPr lang="en-US" sz="4500" dirty="0"/>
          </a:p>
        </p:txBody>
      </p:sp>
      <p:sp>
        <p:nvSpPr>
          <p:cNvPr id="3" name="Content Placeholder 2"/>
          <p:cNvSpPr>
            <a:spLocks noGrp="1"/>
          </p:cNvSpPr>
          <p:nvPr>
            <p:ph idx="1"/>
          </p:nvPr>
        </p:nvSpPr>
        <p:spPr>
          <a:xfrm>
            <a:off x="0" y="1752600"/>
            <a:ext cx="9144000" cy="5105400"/>
          </a:xfrm>
        </p:spPr>
        <p:txBody>
          <a:bodyPr>
            <a:normAutofit fontScale="70000" lnSpcReduction="20000"/>
          </a:bodyPr>
          <a:lstStyle/>
          <a:p>
            <a:r>
              <a:rPr lang="en-US" sz="2800" dirty="0" smtClean="0">
                <a:latin typeface="Times New Roman" pitchFamily="18" charset="0"/>
                <a:cs typeface="Times New Roman" pitchFamily="18" charset="0"/>
              </a:rPr>
              <a:t>All quoted work reproduced with all necessary permission and/or attribution.</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All references, bibliography, table of content, preface and acknowledgements.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All generic terms, laws, standard symbols and standards equations.</a:t>
            </a:r>
          </a:p>
          <a:p>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Example:</a:t>
            </a:r>
          </a:p>
          <a:p>
            <a:pPr>
              <a:buNone/>
            </a:pPr>
            <a:endParaRPr lang="en-US" sz="2800" b="1"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Generic term: Lions are noble beasts.</a:t>
            </a:r>
          </a:p>
          <a:p>
            <a:r>
              <a:rPr lang="en-US" sz="2800" b="1" dirty="0" smtClean="0">
                <a:latin typeface="Times New Roman" pitchFamily="18" charset="0"/>
                <a:cs typeface="Times New Roman" pitchFamily="18" charset="0"/>
              </a:rPr>
              <a:t>Law: 3. (1) The State Government shall, by order published in the Official Gazette, take over the management and control of the </a:t>
            </a:r>
            <a:r>
              <a:rPr lang="en-US" sz="2800" b="1" dirty="0" err="1" smtClean="0">
                <a:latin typeface="Times New Roman" pitchFamily="18" charset="0"/>
                <a:cs typeface="Times New Roman" pitchFamily="18" charset="0"/>
              </a:rPr>
              <a:t>BangabasiGroup</a:t>
            </a:r>
            <a:r>
              <a:rPr lang="en-US" sz="2800" b="1" dirty="0" smtClean="0">
                <a:latin typeface="Times New Roman" pitchFamily="18" charset="0"/>
                <a:cs typeface="Times New Roman" pitchFamily="18" charset="0"/>
              </a:rPr>
              <a:t> of Colleges.</a:t>
            </a:r>
          </a:p>
          <a:p>
            <a:endParaRPr lang="en-US" sz="2800" b="1" dirty="0" smtClean="0">
              <a:latin typeface="Times New Roman" pitchFamily="18" charset="0"/>
              <a:cs typeface="Times New Roman" pitchFamily="18" charset="0"/>
            </a:endParaRPr>
          </a:p>
          <a:p>
            <a:endParaRPr lang="en-US" sz="2800"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Standard Signs                                                                                     Standard Equations</a:t>
            </a:r>
            <a:endParaRPr lang="en-US"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838200"/>
          </a:xfrm>
          <a:scene3d>
            <a:camera prst="isometricOffAxis1Right"/>
            <a:lightRig rig="threePt" dir="t"/>
          </a:scene3d>
        </p:spPr>
        <p:txBody>
          <a:bodyPr>
            <a:normAutofit/>
          </a:bodyPr>
          <a:lstStyle/>
          <a:p>
            <a:pPr algn="ctr"/>
            <a:r>
              <a:rPr lang="en-US" sz="4500" b="1" dirty="0" smtClean="0">
                <a:latin typeface="Monotype Corsiva" pitchFamily="66" charset="0"/>
                <a:cs typeface="Times New Roman" pitchFamily="18" charset="0"/>
              </a:rPr>
              <a:t>Levels of Plagiarism</a:t>
            </a:r>
            <a:endParaRPr lang="en-US" sz="4500" dirty="0">
              <a:latin typeface="Monotype Corsiva" pitchFamily="66" charset="0"/>
            </a:endParaRPr>
          </a:p>
        </p:txBody>
      </p:sp>
      <p:sp>
        <p:nvSpPr>
          <p:cNvPr id="3" name="Content Placeholder 2"/>
          <p:cNvSpPr>
            <a:spLocks noGrp="1"/>
          </p:cNvSpPr>
          <p:nvPr>
            <p:ph idx="1"/>
          </p:nvPr>
        </p:nvSpPr>
        <p:spPr>
          <a:xfrm>
            <a:off x="0" y="2057400"/>
            <a:ext cx="9144000" cy="4800600"/>
          </a:xfrm>
        </p:spPr>
        <p:txBody>
          <a:bodyPr>
            <a:normAutofit/>
          </a:bodyPr>
          <a:lstStyle/>
          <a:p>
            <a:r>
              <a:rPr lang="en-US" sz="2800" dirty="0" smtClean="0">
                <a:latin typeface="Times New Roman" pitchFamily="18" charset="0"/>
                <a:cs typeface="Times New Roman" pitchFamily="18" charset="0"/>
              </a:rPr>
              <a:t>Level 0:	Similarities upto10%</a:t>
            </a:r>
          </a:p>
          <a:p>
            <a:pPr>
              <a:buNone/>
            </a:pP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Level 1:	Similarities above 10% to 40%</a:t>
            </a:r>
          </a:p>
          <a:p>
            <a:pPr>
              <a:buNone/>
            </a:pP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Level 2:	Similarities above 40% to 60%	</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Level3:	Similarities above 60%</a:t>
            </a:r>
          </a:p>
          <a:p>
            <a:pPr>
              <a:buNone/>
            </a:pPr>
            <a:r>
              <a:rPr lang="en-US" dirty="0" smtClean="0">
                <a:latin typeface="Times New Roman" pitchFamily="18" charset="0"/>
                <a:cs typeface="Times New Roman" pitchFamily="18" charset="0"/>
              </a:rPr>
              <a:t>	</a:t>
            </a:r>
          </a:p>
          <a:p>
            <a:pPr>
              <a:buNone/>
            </a:pPr>
            <a:r>
              <a:rPr lang="en-US" sz="2400" dirty="0" smtClean="0">
                <a:latin typeface="Times New Roman" pitchFamily="18" charset="0"/>
                <a:cs typeface="Times New Roman" pitchFamily="18" charset="0"/>
              </a:rPr>
              <a:t>                                                                                      </a:t>
            </a:r>
            <a:r>
              <a:rPr lang="en-US" sz="1400" b="1" dirty="0" smtClean="0">
                <a:latin typeface="Times New Roman" pitchFamily="18" charset="0"/>
                <a:cs typeface="Times New Roman" pitchFamily="18" charset="0"/>
              </a:rPr>
              <a:t>Source: UGC Regulations, 2018</a:t>
            </a:r>
          </a:p>
          <a:p>
            <a:endParaRPr lang="en-US"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62000"/>
          </a:xfrm>
        </p:spPr>
        <p:txBody>
          <a:bodyPr>
            <a:noAutofit/>
          </a:bodyPr>
          <a:lstStyle/>
          <a:p>
            <a:pPr algn="ctr"/>
            <a:r>
              <a:rPr lang="en-US" sz="3000" b="1" dirty="0" smtClean="0">
                <a:latin typeface="Monotype Corsiva" pitchFamily="66" charset="0"/>
                <a:cs typeface="Times New Roman" pitchFamily="18" charset="0"/>
              </a:rPr>
              <a:t>Penalties in case of plagiarism in submission of thesis and dissertations</a:t>
            </a:r>
            <a:endParaRPr lang="en-US" sz="3000" dirty="0"/>
          </a:p>
        </p:txBody>
      </p:sp>
      <p:graphicFrame>
        <p:nvGraphicFramePr>
          <p:cNvPr id="4" name="Content Placeholder 3"/>
          <p:cNvGraphicFramePr>
            <a:graphicFrameLocks noGrp="1"/>
          </p:cNvGraphicFramePr>
          <p:nvPr>
            <p:ph idx="1"/>
          </p:nvPr>
        </p:nvGraphicFramePr>
        <p:xfrm>
          <a:off x="228600" y="1447801"/>
          <a:ext cx="8686800" cy="5243811"/>
        </p:xfrm>
        <a:graphic>
          <a:graphicData uri="http://schemas.openxmlformats.org/drawingml/2006/table">
            <a:tbl>
              <a:tblPr firstRow="1" bandRow="1">
                <a:tableStyleId>{5940675A-B579-460E-94D1-54222C63F5DA}</a:tableStyleId>
              </a:tblPr>
              <a:tblGrid>
                <a:gridCol w="1371600"/>
                <a:gridCol w="3200400"/>
                <a:gridCol w="4114800"/>
              </a:tblGrid>
              <a:tr h="765399">
                <a:tc>
                  <a:txBody>
                    <a:bodyPr/>
                    <a:lstStyle/>
                    <a:p>
                      <a:r>
                        <a:rPr lang="en-US" sz="1800" kern="1200" baseline="0" dirty="0" smtClean="0">
                          <a:solidFill>
                            <a:schemeClr val="tx1"/>
                          </a:solidFill>
                          <a:latin typeface="Times New Roman" pitchFamily="18" charset="0"/>
                          <a:ea typeface="+mn-ea"/>
                          <a:cs typeface="Times New Roman" pitchFamily="18" charset="0"/>
                        </a:rPr>
                        <a:t>Level 0:</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Similarities upto10%</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Minor Similarities, no penalty</a:t>
                      </a:r>
                      <a:endParaRPr lang="en-US" dirty="0"/>
                    </a:p>
                  </a:txBody>
                  <a:tcPr/>
                </a:tc>
              </a:tr>
              <a:tr h="1370526">
                <a:tc>
                  <a:txBody>
                    <a:bodyPr/>
                    <a:lstStyle/>
                    <a:p>
                      <a:r>
                        <a:rPr lang="en-US" sz="1800" kern="1200" baseline="0" dirty="0" smtClean="0">
                          <a:solidFill>
                            <a:schemeClr val="tx1"/>
                          </a:solidFill>
                          <a:latin typeface="Times New Roman" pitchFamily="18" charset="0"/>
                          <a:ea typeface="+mn-ea"/>
                          <a:cs typeface="Times New Roman" pitchFamily="18" charset="0"/>
                        </a:rPr>
                        <a:t>Level 1:</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Similarities above 10% to 40%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Times New Roman" pitchFamily="18" charset="0"/>
                          <a:ea typeface="+mn-ea"/>
                          <a:cs typeface="Times New Roman" pitchFamily="18" charset="0"/>
                        </a:rPr>
                        <a:t>Such student shall be asked to submit a revised script within a stipulated time period not exceeding.	</a:t>
                      </a:r>
                    </a:p>
                    <a:p>
                      <a:endParaRPr lang="en-US" dirty="0"/>
                    </a:p>
                  </a:txBody>
                  <a:tcPr/>
                </a:tc>
              </a:tr>
              <a:tr h="1370526">
                <a:tc>
                  <a:txBody>
                    <a:bodyPr/>
                    <a:lstStyle/>
                    <a:p>
                      <a:r>
                        <a:rPr lang="en-US" sz="1800" kern="1200" baseline="0" dirty="0" smtClean="0">
                          <a:solidFill>
                            <a:schemeClr val="tx1"/>
                          </a:solidFill>
                          <a:latin typeface="Times New Roman" pitchFamily="18" charset="0"/>
                          <a:ea typeface="+mn-ea"/>
                          <a:cs typeface="Times New Roman" pitchFamily="18" charset="0"/>
                        </a:rPr>
                        <a:t>Level 2:</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Similarities above 40% to 60%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tx1"/>
                          </a:solidFill>
                          <a:latin typeface="Times New Roman" pitchFamily="18" charset="0"/>
                          <a:ea typeface="+mn-ea"/>
                          <a:cs typeface="Times New Roman" pitchFamily="18" charset="0"/>
                        </a:rPr>
                        <a:t>Such student shall be debarred from submitting a revised script for a period of one year.	</a:t>
                      </a:r>
                    </a:p>
                    <a:p>
                      <a:endParaRPr lang="en-US" dirty="0"/>
                    </a:p>
                  </a:txBody>
                  <a:tcPr/>
                </a:tc>
              </a:tr>
              <a:tr h="1598947">
                <a:tc>
                  <a:txBody>
                    <a:bodyPr/>
                    <a:lstStyle/>
                    <a:p>
                      <a:r>
                        <a:rPr lang="en-US" sz="1800" kern="1200" baseline="0" dirty="0" smtClean="0">
                          <a:solidFill>
                            <a:schemeClr val="tx1"/>
                          </a:solidFill>
                          <a:latin typeface="Times New Roman" pitchFamily="18" charset="0"/>
                          <a:ea typeface="+mn-ea"/>
                          <a:cs typeface="Times New Roman" pitchFamily="18" charset="0"/>
                        </a:rPr>
                        <a:t>Level 3:</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Similarities above 60%</a:t>
                      </a:r>
                      <a:endParaRPr lang="en-US" dirty="0"/>
                    </a:p>
                  </a:txBody>
                  <a:tcPr/>
                </a:tc>
                <a:tc>
                  <a:txBody>
                    <a:bodyPr/>
                    <a:lstStyle/>
                    <a:p>
                      <a:r>
                        <a:rPr lang="en-US" sz="1800" kern="1200" baseline="0" dirty="0" smtClean="0">
                          <a:solidFill>
                            <a:schemeClr val="tx1"/>
                          </a:solidFill>
                          <a:latin typeface="Times New Roman" pitchFamily="18" charset="0"/>
                          <a:ea typeface="+mn-ea"/>
                          <a:cs typeface="Times New Roman" pitchFamily="18" charset="0"/>
                        </a:rPr>
                        <a:t>Such student registration for that </a:t>
                      </a:r>
                      <a:r>
                        <a:rPr lang="en-US" sz="1800" kern="1200" baseline="0" dirty="0" err="1" smtClean="0">
                          <a:solidFill>
                            <a:schemeClr val="tx1"/>
                          </a:solidFill>
                          <a:latin typeface="Times New Roman" pitchFamily="18" charset="0"/>
                          <a:ea typeface="+mn-ea"/>
                          <a:cs typeface="Times New Roman" pitchFamily="18" charset="0"/>
                        </a:rPr>
                        <a:t>programme</a:t>
                      </a:r>
                      <a:r>
                        <a:rPr lang="en-US" sz="1800" kern="1200" baseline="0" dirty="0" smtClean="0">
                          <a:solidFill>
                            <a:schemeClr val="tx1"/>
                          </a:solidFill>
                          <a:latin typeface="Times New Roman" pitchFamily="18" charset="0"/>
                          <a:ea typeface="+mn-ea"/>
                          <a:cs typeface="Times New Roman" pitchFamily="18" charset="0"/>
                        </a:rPr>
                        <a:t> shall be cancelled.	</a:t>
                      </a:r>
                    </a:p>
                    <a:p>
                      <a:endParaRPr lang="en-US" sz="1800" kern="1200" baseline="0" dirty="0" smtClean="0">
                        <a:solidFill>
                          <a:schemeClr val="tx1"/>
                        </a:solidFill>
                        <a:latin typeface="Times New Roman" pitchFamily="18" charset="0"/>
                        <a:ea typeface="+mn-ea"/>
                        <a:cs typeface="Times New Roman" pitchFamily="18" charset="0"/>
                      </a:endParaRPr>
                    </a:p>
                    <a:p>
                      <a:r>
                        <a:rPr lang="en-US" sz="1800" kern="1200" baseline="0" dirty="0" smtClean="0">
                          <a:solidFill>
                            <a:schemeClr val="tx1"/>
                          </a:solidFill>
                          <a:latin typeface="Times New Roman" pitchFamily="18" charset="0"/>
                          <a:ea typeface="+mn-ea"/>
                          <a:cs typeface="Times New Roman" pitchFamily="18" charset="0"/>
                        </a:rPr>
                        <a:t>                   </a:t>
                      </a:r>
                    </a:p>
                    <a:p>
                      <a:r>
                        <a:rPr lang="en-US" sz="1800" kern="1200" baseline="0" dirty="0" smtClean="0">
                          <a:solidFill>
                            <a:schemeClr val="tx1"/>
                          </a:solidFill>
                          <a:latin typeface="Times New Roman" pitchFamily="18" charset="0"/>
                          <a:ea typeface="+mn-ea"/>
                          <a:cs typeface="Times New Roman" pitchFamily="18" charset="0"/>
                        </a:rPr>
                        <a:t>                    </a:t>
                      </a:r>
                      <a:r>
                        <a:rPr lang="en-US" sz="1600" b="1" kern="1200" baseline="0" dirty="0" smtClean="0">
                          <a:solidFill>
                            <a:schemeClr val="tx1"/>
                          </a:solidFill>
                          <a:latin typeface="Times New Roman" pitchFamily="18" charset="0"/>
                          <a:ea typeface="+mn-ea"/>
                          <a:cs typeface="Times New Roman" pitchFamily="18" charset="0"/>
                        </a:rPr>
                        <a:t>Source: UGC Regulations, 2018</a:t>
                      </a:r>
                      <a:endParaRPr lang="en-US" sz="1600" b="1" dirty="0" smtClean="0">
                        <a:latin typeface="Times New Roman" pitchFamily="18" charset="0"/>
                        <a:cs typeface="Times New Roman" pitchFamily="18" charset="0"/>
                      </a:endParaRPr>
                    </a:p>
                    <a:p>
                      <a:endParaRPr lang="en-US"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normAutofit/>
          </a:bodyPr>
          <a:lstStyle/>
          <a:p>
            <a:pPr algn="ctr"/>
            <a:r>
              <a:rPr lang="en-US" sz="3000" b="1" dirty="0" smtClean="0">
                <a:latin typeface="Monotype Corsiva" pitchFamily="66" charset="0"/>
                <a:cs typeface="Times New Roman" pitchFamily="18" charset="0"/>
              </a:rPr>
              <a:t>Penalties in case of plagiarism in academic and research publications</a:t>
            </a:r>
            <a:endParaRPr lang="en-US" sz="3000" dirty="0"/>
          </a:p>
        </p:txBody>
      </p:sp>
      <p:graphicFrame>
        <p:nvGraphicFramePr>
          <p:cNvPr id="5" name="Content Placeholder 4"/>
          <p:cNvGraphicFramePr>
            <a:graphicFrameLocks noGrp="1"/>
          </p:cNvGraphicFramePr>
          <p:nvPr>
            <p:ph idx="1"/>
          </p:nvPr>
        </p:nvGraphicFramePr>
        <p:xfrm>
          <a:off x="152400" y="1472544"/>
          <a:ext cx="8839200" cy="5001247"/>
        </p:xfrm>
        <a:graphic>
          <a:graphicData uri="http://schemas.openxmlformats.org/drawingml/2006/table">
            <a:tbl>
              <a:tblPr firstRow="1" bandRow="1">
                <a:tableStyleId>{5940675A-B579-460E-94D1-54222C63F5DA}</a:tableStyleId>
              </a:tblPr>
              <a:tblGrid>
                <a:gridCol w="1178560"/>
                <a:gridCol w="2504440"/>
                <a:gridCol w="5156200"/>
              </a:tblGrid>
              <a:tr h="569033">
                <a:tc>
                  <a:txBody>
                    <a:bodyPr/>
                    <a:lstStyle/>
                    <a:p>
                      <a:pPr algn="l"/>
                      <a:r>
                        <a:rPr lang="en-US" sz="1400" kern="1200" baseline="0" dirty="0" smtClean="0">
                          <a:solidFill>
                            <a:schemeClr val="tx1"/>
                          </a:solidFill>
                          <a:latin typeface="Times New Roman" pitchFamily="18" charset="0"/>
                          <a:ea typeface="+mn-ea"/>
                          <a:cs typeface="Times New Roman" pitchFamily="18" charset="0"/>
                        </a:rPr>
                        <a:t>Level 0:	</a:t>
                      </a:r>
                    </a:p>
                    <a:p>
                      <a:pPr algn="l"/>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latin typeface="Times New Roman" pitchFamily="18" charset="0"/>
                          <a:ea typeface="+mn-ea"/>
                          <a:cs typeface="Times New Roman" pitchFamily="18" charset="0"/>
                        </a:rPr>
                        <a:t>Similarities upto10%	</a:t>
                      </a:r>
                    </a:p>
                    <a:p>
                      <a:pPr algn="l"/>
                      <a:endParaRPr lang="en-US" sz="1400" dirty="0"/>
                    </a:p>
                  </a:txBody>
                  <a:tcPr/>
                </a:tc>
                <a:tc>
                  <a:txBody>
                    <a:bodyPr/>
                    <a:lstStyle/>
                    <a:p>
                      <a:pPr algn="l"/>
                      <a:r>
                        <a:rPr lang="en-US" sz="1400" kern="1200" baseline="0" dirty="0" smtClean="0">
                          <a:solidFill>
                            <a:schemeClr val="tx1"/>
                          </a:solidFill>
                          <a:latin typeface="Times New Roman" pitchFamily="18" charset="0"/>
                          <a:ea typeface="+mn-ea"/>
                          <a:cs typeface="Times New Roman" pitchFamily="18" charset="0"/>
                        </a:rPr>
                        <a:t>Minor Similarities, no penalty</a:t>
                      </a:r>
                      <a:endParaRPr lang="en-US" sz="1400" dirty="0"/>
                    </a:p>
                  </a:txBody>
                  <a:tcPr/>
                </a:tc>
              </a:tr>
              <a:tr h="5690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latin typeface="Times New Roman" pitchFamily="18" charset="0"/>
                          <a:ea typeface="+mn-ea"/>
                          <a:cs typeface="Times New Roman" pitchFamily="18" charset="0"/>
                        </a:rPr>
                        <a:t>Level 1:	</a:t>
                      </a:r>
                    </a:p>
                    <a:p>
                      <a:pPr algn="l"/>
                      <a:endParaRPr lang="en-US" sz="1400" dirty="0"/>
                    </a:p>
                  </a:txBody>
                  <a:tcPr/>
                </a:tc>
                <a:tc>
                  <a:txBody>
                    <a:bodyPr/>
                    <a:lstStyle/>
                    <a:p>
                      <a:pPr algn="l"/>
                      <a:r>
                        <a:rPr lang="en-US" sz="1400" kern="1200" baseline="0" dirty="0" smtClean="0">
                          <a:solidFill>
                            <a:schemeClr val="tx1"/>
                          </a:solidFill>
                          <a:latin typeface="Times New Roman" pitchFamily="18" charset="0"/>
                          <a:ea typeface="+mn-ea"/>
                          <a:cs typeface="Times New Roman" pitchFamily="18" charset="0"/>
                        </a:rPr>
                        <a:t>Similarities above 10% to 40%</a:t>
                      </a:r>
                      <a:endParaRPr lang="en-US" sz="1400" dirty="0"/>
                    </a:p>
                  </a:txBody>
                  <a:tcPr/>
                </a:tc>
                <a:tc>
                  <a:txBody>
                    <a:bodyPr/>
                    <a:lstStyle/>
                    <a:p>
                      <a:pPr algn="l"/>
                      <a:r>
                        <a:rPr lang="en-US" sz="1400" kern="1200" baseline="0" dirty="0" smtClean="0">
                          <a:solidFill>
                            <a:schemeClr val="tx1"/>
                          </a:solidFill>
                          <a:latin typeface="Times New Roman" pitchFamily="18" charset="0"/>
                          <a:ea typeface="+mn-ea"/>
                          <a:cs typeface="Times New Roman" pitchFamily="18" charset="0"/>
                        </a:rPr>
                        <a:t>Shall be asked to withdraw manuscript.</a:t>
                      </a:r>
                      <a:endParaRPr lang="en-US" sz="1400" dirty="0"/>
                    </a:p>
                  </a:txBody>
                  <a:tcPr/>
                </a:tc>
              </a:tr>
              <a:tr h="1275590">
                <a:tc>
                  <a:txBody>
                    <a:bodyPr/>
                    <a:lstStyle/>
                    <a:p>
                      <a:pPr algn="l"/>
                      <a:r>
                        <a:rPr lang="en-US" sz="1400" kern="1200" baseline="0" dirty="0" smtClean="0">
                          <a:solidFill>
                            <a:schemeClr val="tx1"/>
                          </a:solidFill>
                          <a:latin typeface="Times New Roman" pitchFamily="18" charset="0"/>
                          <a:ea typeface="+mn-ea"/>
                          <a:cs typeface="Times New Roman" pitchFamily="18" charset="0"/>
                        </a:rPr>
                        <a:t>Level 2:</a:t>
                      </a:r>
                      <a:endParaRPr lang="en-US" sz="1400" dirty="0"/>
                    </a:p>
                  </a:txBody>
                  <a:tcPr/>
                </a:tc>
                <a:tc>
                  <a:txBody>
                    <a:bodyPr/>
                    <a:lstStyle/>
                    <a:p>
                      <a:pPr algn="l"/>
                      <a:r>
                        <a:rPr lang="en-US" sz="1400" kern="1200" baseline="0" dirty="0" smtClean="0">
                          <a:solidFill>
                            <a:schemeClr val="tx1"/>
                          </a:solidFill>
                          <a:latin typeface="Times New Roman" pitchFamily="18" charset="0"/>
                          <a:ea typeface="+mn-ea"/>
                          <a:cs typeface="Times New Roman" pitchFamily="18" charset="0"/>
                        </a:rPr>
                        <a:t>Similarities above 40% to 60%</a:t>
                      </a:r>
                      <a:endParaRPr lang="en-US" sz="1400" dirty="0"/>
                    </a:p>
                  </a:txBody>
                  <a:tcPr/>
                </a:tc>
                <a:tc>
                  <a:txBody>
                    <a:bodyPr/>
                    <a:lstStyle/>
                    <a:p>
                      <a:pPr algn="l"/>
                      <a:r>
                        <a:rPr lang="en-US" sz="1400" kern="1200" baseline="0" dirty="0" err="1" smtClean="0">
                          <a:solidFill>
                            <a:schemeClr val="tx1"/>
                          </a:solidFill>
                          <a:latin typeface="Times New Roman" pitchFamily="18" charset="0"/>
                          <a:ea typeface="+mn-ea"/>
                          <a:cs typeface="Times New Roman" pitchFamily="18" charset="0"/>
                        </a:rPr>
                        <a:t>i.Shall</a:t>
                      </a:r>
                      <a:r>
                        <a:rPr lang="en-US" sz="1400" kern="1200" baseline="0" dirty="0" smtClean="0">
                          <a:solidFill>
                            <a:schemeClr val="tx1"/>
                          </a:solidFill>
                          <a:latin typeface="Times New Roman" pitchFamily="18" charset="0"/>
                          <a:ea typeface="+mn-ea"/>
                          <a:cs typeface="Times New Roman" pitchFamily="18" charset="0"/>
                        </a:rPr>
                        <a:t> be asked to withdraw manuscript.</a:t>
                      </a:r>
                    </a:p>
                    <a:p>
                      <a:pPr algn="l"/>
                      <a:endParaRPr lang="en-US" sz="1400" kern="1200" baseline="0" dirty="0" smtClean="0">
                        <a:solidFill>
                          <a:schemeClr val="tx1"/>
                        </a:solidFill>
                        <a:latin typeface="Times New Roman" pitchFamily="18" charset="0"/>
                        <a:ea typeface="+mn-ea"/>
                        <a:cs typeface="Times New Roman" pitchFamily="18" charset="0"/>
                      </a:endParaRPr>
                    </a:p>
                    <a:p>
                      <a:pPr algn="l"/>
                      <a:r>
                        <a:rPr lang="en-US" sz="1400" kern="1200" baseline="0" dirty="0" err="1" smtClean="0">
                          <a:solidFill>
                            <a:schemeClr val="tx1"/>
                          </a:solidFill>
                          <a:latin typeface="Times New Roman" pitchFamily="18" charset="0"/>
                          <a:ea typeface="+mn-ea"/>
                          <a:cs typeface="Times New Roman" pitchFamily="18" charset="0"/>
                        </a:rPr>
                        <a:t>ii.Shall</a:t>
                      </a:r>
                      <a:r>
                        <a:rPr lang="en-US" sz="1400" kern="1200" baseline="0" dirty="0" smtClean="0">
                          <a:solidFill>
                            <a:schemeClr val="tx1"/>
                          </a:solidFill>
                          <a:latin typeface="Times New Roman" pitchFamily="18" charset="0"/>
                          <a:ea typeface="+mn-ea"/>
                          <a:cs typeface="Times New Roman" pitchFamily="18" charset="0"/>
                        </a:rPr>
                        <a:t> be denied a right to one annual increment.</a:t>
                      </a:r>
                    </a:p>
                    <a:p>
                      <a:pPr algn="l"/>
                      <a:endParaRPr lang="en-US" sz="1400" kern="1200" baseline="0" dirty="0" smtClean="0">
                        <a:solidFill>
                          <a:schemeClr val="tx1"/>
                        </a:solidFill>
                        <a:latin typeface="Times New Roman" pitchFamily="18" charset="0"/>
                        <a:ea typeface="+mn-ea"/>
                        <a:cs typeface="Times New Roman" pitchFamily="18" charset="0"/>
                      </a:endParaRPr>
                    </a:p>
                    <a:p>
                      <a:pPr algn="l"/>
                      <a:r>
                        <a:rPr lang="en-US" sz="1400" kern="1200" baseline="0" dirty="0" err="1" smtClean="0">
                          <a:solidFill>
                            <a:schemeClr val="tx1"/>
                          </a:solidFill>
                          <a:latin typeface="Times New Roman" pitchFamily="18" charset="0"/>
                          <a:ea typeface="+mn-ea"/>
                          <a:cs typeface="Times New Roman" pitchFamily="18" charset="0"/>
                        </a:rPr>
                        <a:t>iii.Shall</a:t>
                      </a:r>
                      <a:r>
                        <a:rPr lang="en-US" sz="1400" kern="1200" baseline="0" dirty="0" smtClean="0">
                          <a:solidFill>
                            <a:schemeClr val="tx1"/>
                          </a:solidFill>
                          <a:latin typeface="Times New Roman" pitchFamily="18" charset="0"/>
                          <a:ea typeface="+mn-ea"/>
                          <a:cs typeface="Times New Roman" pitchFamily="18" charset="0"/>
                        </a:rPr>
                        <a:t> not be allowed to be a supervisor for a period of two years.</a:t>
                      </a:r>
                    </a:p>
                    <a:p>
                      <a:pPr algn="l"/>
                      <a:r>
                        <a:rPr lang="en-US" sz="1400" kern="1200" baseline="0" dirty="0" smtClean="0">
                          <a:solidFill>
                            <a:schemeClr val="tx1"/>
                          </a:solidFill>
                          <a:latin typeface="Times New Roman" pitchFamily="18" charset="0"/>
                          <a:ea typeface="+mn-ea"/>
                          <a:cs typeface="Times New Roman" pitchFamily="18" charset="0"/>
                        </a:rPr>
                        <a:t>	</a:t>
                      </a:r>
                    </a:p>
                    <a:p>
                      <a:pPr algn="l"/>
                      <a:endParaRPr lang="en-US" sz="1400" dirty="0"/>
                    </a:p>
                  </a:txBody>
                  <a:tcPr/>
                </a:tc>
              </a:tr>
              <a:tr h="22782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latin typeface="Times New Roman" pitchFamily="18" charset="0"/>
                          <a:ea typeface="+mn-ea"/>
                          <a:cs typeface="Times New Roman" pitchFamily="18" charset="0"/>
                        </a:rPr>
                        <a:t>Level 3:	</a:t>
                      </a:r>
                    </a:p>
                    <a:p>
                      <a:pPr algn="l"/>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latin typeface="Times New Roman" pitchFamily="18" charset="0"/>
                          <a:ea typeface="+mn-ea"/>
                          <a:cs typeface="Times New Roman" pitchFamily="18" charset="0"/>
                        </a:rPr>
                        <a:t>Similarities above 60%	</a:t>
                      </a:r>
                    </a:p>
                    <a:p>
                      <a:pPr algn="l"/>
                      <a:endParaRPr lang="en-US" sz="1400" dirty="0"/>
                    </a:p>
                  </a:txBody>
                  <a:tcPr/>
                </a:tc>
                <a:tc>
                  <a:txBody>
                    <a:bodyPr/>
                    <a:lstStyle/>
                    <a:p>
                      <a:pPr algn="l"/>
                      <a:r>
                        <a:rPr lang="en-US" sz="1400" kern="1200" baseline="0" dirty="0" err="1" smtClean="0">
                          <a:solidFill>
                            <a:schemeClr val="tx1"/>
                          </a:solidFill>
                          <a:latin typeface="+mn-lt"/>
                          <a:ea typeface="+mn-ea"/>
                          <a:cs typeface="+mn-cs"/>
                        </a:rPr>
                        <a:t>i.Shall</a:t>
                      </a:r>
                      <a:r>
                        <a:rPr lang="en-US" sz="1400" kern="1200" baseline="0" dirty="0" smtClean="0">
                          <a:solidFill>
                            <a:schemeClr val="tx1"/>
                          </a:solidFill>
                          <a:latin typeface="+mn-lt"/>
                          <a:ea typeface="+mn-ea"/>
                          <a:cs typeface="+mn-cs"/>
                        </a:rPr>
                        <a:t> be asked to withdraw manuscript.</a:t>
                      </a:r>
                    </a:p>
                    <a:p>
                      <a:pPr algn="l"/>
                      <a:r>
                        <a:rPr lang="en-US" sz="1400" kern="1200" baseline="0" dirty="0" err="1" smtClean="0">
                          <a:solidFill>
                            <a:schemeClr val="tx1"/>
                          </a:solidFill>
                          <a:latin typeface="+mn-lt"/>
                          <a:ea typeface="+mn-ea"/>
                          <a:cs typeface="+mn-cs"/>
                        </a:rPr>
                        <a:t>ii.Shall</a:t>
                      </a:r>
                      <a:r>
                        <a:rPr lang="en-US" sz="1400" kern="1200" baseline="0" dirty="0" smtClean="0">
                          <a:solidFill>
                            <a:schemeClr val="tx1"/>
                          </a:solidFill>
                          <a:latin typeface="+mn-lt"/>
                          <a:ea typeface="+mn-ea"/>
                          <a:cs typeface="+mn-cs"/>
                        </a:rPr>
                        <a:t> be denied a right to two successive annual increment.</a:t>
                      </a:r>
                    </a:p>
                    <a:p>
                      <a:pPr algn="l"/>
                      <a:r>
                        <a:rPr lang="en-US" sz="1400" kern="1200" baseline="0" dirty="0" err="1" smtClean="0">
                          <a:solidFill>
                            <a:schemeClr val="tx1"/>
                          </a:solidFill>
                          <a:latin typeface="+mn-lt"/>
                          <a:ea typeface="+mn-ea"/>
                          <a:cs typeface="+mn-cs"/>
                        </a:rPr>
                        <a:t>iii.Shall</a:t>
                      </a:r>
                      <a:r>
                        <a:rPr lang="en-US" sz="1400" kern="1200" baseline="0" dirty="0" smtClean="0">
                          <a:solidFill>
                            <a:schemeClr val="tx1"/>
                          </a:solidFill>
                          <a:latin typeface="+mn-lt"/>
                          <a:ea typeface="+mn-ea"/>
                          <a:cs typeface="+mn-cs"/>
                        </a:rPr>
                        <a:t> not be allowed to be a supervisor for a period of two years.</a:t>
                      </a:r>
                    </a:p>
                    <a:p>
                      <a:pPr algn="l"/>
                      <a:r>
                        <a:rPr lang="en-US" sz="1400" kern="1200" baseline="0" dirty="0" smtClean="0">
                          <a:solidFill>
                            <a:schemeClr val="tx1"/>
                          </a:solidFill>
                          <a:latin typeface="+mn-lt"/>
                          <a:ea typeface="+mn-ea"/>
                          <a:cs typeface="+mn-cs"/>
                        </a:rPr>
                        <a:t>	</a:t>
                      </a:r>
                    </a:p>
                    <a:p>
                      <a:pPr algn="l"/>
                      <a:endParaRPr lang="en-US" sz="1400" kern="1200" baseline="0" dirty="0" smtClean="0">
                        <a:solidFill>
                          <a:schemeClr val="tx1"/>
                        </a:solidFill>
                        <a:latin typeface="+mn-lt"/>
                        <a:ea typeface="+mn-ea"/>
                        <a:cs typeface="+mn-cs"/>
                      </a:endParaRPr>
                    </a:p>
                    <a:p>
                      <a:pPr algn="l"/>
                      <a:r>
                        <a:rPr lang="en-US" sz="1400" b="1" kern="1200" baseline="0" dirty="0" smtClean="0">
                          <a:solidFill>
                            <a:schemeClr val="tx1"/>
                          </a:solidFill>
                          <a:latin typeface="Times New Roman" pitchFamily="18" charset="0"/>
                          <a:ea typeface="+mn-ea"/>
                          <a:cs typeface="Times New Roman" pitchFamily="18" charset="0"/>
                        </a:rPr>
                        <a:t>                                                        </a:t>
                      </a:r>
                    </a:p>
                    <a:p>
                      <a:pPr algn="l"/>
                      <a:r>
                        <a:rPr lang="en-US" sz="1400" b="1" kern="1200" baseline="0" dirty="0" smtClean="0">
                          <a:solidFill>
                            <a:schemeClr val="tx1"/>
                          </a:solidFill>
                          <a:latin typeface="Times New Roman" pitchFamily="18" charset="0"/>
                          <a:ea typeface="+mn-ea"/>
                          <a:cs typeface="Times New Roman" pitchFamily="18" charset="0"/>
                        </a:rPr>
                        <a:t>                                                        Source: UGC Regulations, 2018</a:t>
                      </a:r>
                      <a:endParaRPr lang="en-US" sz="1400" b="1" dirty="0" smtClean="0">
                        <a:latin typeface="Times New Roman" pitchFamily="18" charset="0"/>
                        <a:cs typeface="Times New Roman" pitchFamily="18" charset="0"/>
                      </a:endParaRPr>
                    </a:p>
                    <a:p>
                      <a:pPr algn="l"/>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838200"/>
          </a:xfrm>
        </p:spPr>
        <p:txBody>
          <a:bodyPr>
            <a:normAutofit/>
          </a:bodyPr>
          <a:lstStyle/>
          <a:p>
            <a:pPr algn="ctr"/>
            <a:r>
              <a:rPr lang="en-US" sz="4500" b="1" dirty="0" smtClean="0">
                <a:latin typeface="Monotype Corsiva" pitchFamily="66" charset="0"/>
                <a:cs typeface="Times New Roman" pitchFamily="18" charset="0"/>
              </a:rPr>
              <a:t>UGC Reserves</a:t>
            </a:r>
            <a:endParaRPr lang="en-US" sz="4500" dirty="0"/>
          </a:p>
        </p:txBody>
      </p:sp>
      <p:sp>
        <p:nvSpPr>
          <p:cNvPr id="3" name="Content Placeholder 2"/>
          <p:cNvSpPr>
            <a:spLocks noGrp="1"/>
          </p:cNvSpPr>
          <p:nvPr>
            <p:ph idx="1"/>
          </p:nvPr>
        </p:nvSpPr>
        <p:spPr>
          <a:xfrm>
            <a:off x="0" y="1600200"/>
            <a:ext cx="9144000" cy="5257800"/>
          </a:xfrm>
        </p:spPr>
        <p:txBody>
          <a:bodyPr/>
          <a:lstStyle/>
          <a:p>
            <a:r>
              <a:rPr lang="en-US" sz="2800" dirty="0" smtClean="0">
                <a:latin typeface="Times New Roman" pitchFamily="18" charset="0"/>
                <a:cs typeface="Times New Roman" pitchFamily="18" charset="0"/>
              </a:rPr>
              <a:t>However implemented the regulations,</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UGC reserves the right to remove difficulty/difficulties in the course of implementations of these Regulations in consultation with the Government of India/ Ministry of Human Resource Development.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55000" lnSpcReduction="20000"/>
          </a:bodyPr>
          <a:lstStyle/>
          <a:p>
            <a:pPr>
              <a:buNone/>
            </a:pPr>
            <a:r>
              <a:rPr lang="en-US" sz="2400" b="1" dirty="0" smtClean="0">
                <a:latin typeface="Times New Roman" pitchFamily="18" charset="0"/>
                <a:cs typeface="Times New Roman" pitchFamily="18" charset="0"/>
              </a:rPr>
              <a:t>                                                                     UNIVERSITY GRANTS COMMISSION</a:t>
            </a:r>
          </a:p>
          <a:p>
            <a:pPr>
              <a:buNone/>
            </a:pPr>
            <a:r>
              <a:rPr lang="en-US" sz="2400" b="1" dirty="0" smtClean="0">
                <a:latin typeface="Times New Roman" pitchFamily="18" charset="0"/>
                <a:cs typeface="Times New Roman" pitchFamily="18" charset="0"/>
              </a:rPr>
              <a:t>                                                                                        NOTIFICATION</a:t>
            </a:r>
          </a:p>
          <a:p>
            <a:pPr>
              <a:buNone/>
            </a:pPr>
            <a:r>
              <a:rPr lang="en-US" sz="2400" b="1" dirty="0" smtClean="0">
                <a:latin typeface="Times New Roman" pitchFamily="18" charset="0"/>
                <a:cs typeface="Times New Roman" pitchFamily="18" charset="0"/>
              </a:rPr>
              <a:t>           UNIVERSITY GRANTS COMMISSION (PROMOTION OF ACADEMIC INTEGRITY AND PREVENTION</a:t>
            </a:r>
          </a:p>
          <a:p>
            <a:pPr>
              <a:buNone/>
            </a:pPr>
            <a:r>
              <a:rPr lang="en-US" sz="2400" b="1" dirty="0" smtClean="0">
                <a:latin typeface="Times New Roman" pitchFamily="18" charset="0"/>
                <a:cs typeface="Times New Roman" pitchFamily="18" charset="0"/>
              </a:rPr>
              <a:t>                              OF PLAGIARISM IN HIGHER EDUCATIONAL INSTITUTIONS) REGULATIONS, 2018</a:t>
            </a:r>
          </a:p>
          <a:p>
            <a:pPr>
              <a:buNone/>
            </a:pPr>
            <a:r>
              <a:rPr lang="en-US" sz="2400" b="1" dirty="0" smtClean="0">
                <a:latin typeface="Times New Roman" pitchFamily="18" charset="0"/>
                <a:cs typeface="Times New Roman" pitchFamily="18" charset="0"/>
              </a:rPr>
              <a:t>                                                                        New Delhi, the 23rd July, 2018</a:t>
            </a:r>
          </a:p>
          <a:p>
            <a:pPr>
              <a:buNone/>
            </a:pPr>
            <a:endParaRPr lang="en-US" sz="2800" b="1" dirty="0" smtClean="0">
              <a:latin typeface="Times New Roman" pitchFamily="18" charset="0"/>
              <a:cs typeface="Times New Roman" pitchFamily="18" charset="0"/>
            </a:endParaRPr>
          </a:p>
          <a:p>
            <a:pPr>
              <a:buNone/>
            </a:pPr>
            <a:endParaRPr lang="en-US" sz="2800" b="1" dirty="0" smtClean="0">
              <a:latin typeface="Times New Roman" pitchFamily="18" charset="0"/>
              <a:cs typeface="Times New Roman" pitchFamily="18" charset="0"/>
            </a:endParaRPr>
          </a:p>
          <a:p>
            <a:pPr>
              <a:buNone/>
            </a:pPr>
            <a:endParaRPr lang="en-US" sz="2800" b="1"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F. 1-18/2010(CPP-II).—</a:t>
            </a:r>
          </a:p>
          <a:p>
            <a:pPr>
              <a:buNone/>
            </a:pPr>
            <a:r>
              <a:rPr lang="en-US" sz="2800" b="1" dirty="0" smtClean="0">
                <a:latin typeface="Times New Roman" pitchFamily="18" charset="0"/>
                <a:cs typeface="Times New Roman" pitchFamily="18" charset="0"/>
              </a:rPr>
              <a:t>Preamble</a:t>
            </a:r>
          </a:p>
          <a:p>
            <a:pPr algn="just">
              <a:buNone/>
            </a:pPr>
            <a:r>
              <a:rPr lang="en-US" sz="2800" i="1" dirty="0" smtClean="0">
                <a:latin typeface="Times New Roman" pitchFamily="18" charset="0"/>
                <a:cs typeface="Times New Roman" pitchFamily="18" charset="0"/>
              </a:rPr>
              <a:t>               Whereas, University Grants Commission (UGC), as per UGC Act, 1956, is mandated to coordinate and</a:t>
            </a:r>
          </a:p>
          <a:p>
            <a:pPr algn="just">
              <a:buNone/>
            </a:pPr>
            <a:r>
              <a:rPr lang="en-US" sz="2800" dirty="0" smtClean="0">
                <a:latin typeface="Times New Roman" pitchFamily="18" charset="0"/>
                <a:cs typeface="Times New Roman" pitchFamily="18" charset="0"/>
              </a:rPr>
              <a:t>                determine the standards of higher education;</a:t>
            </a:r>
          </a:p>
          <a:p>
            <a:pPr algn="just">
              <a:buNone/>
            </a:pPr>
            <a:endParaRPr lang="en-US" sz="2800" dirty="0" smtClean="0">
              <a:latin typeface="Times New Roman" pitchFamily="18" charset="0"/>
              <a:cs typeface="Times New Roman" pitchFamily="18" charset="0"/>
            </a:endParaRPr>
          </a:p>
          <a:p>
            <a:pPr algn="just">
              <a:buNone/>
            </a:pPr>
            <a:r>
              <a:rPr lang="en-US" sz="2800" i="1" dirty="0" smtClean="0">
                <a:latin typeface="Times New Roman" pitchFamily="18" charset="0"/>
                <a:cs typeface="Times New Roman" pitchFamily="18" charset="0"/>
              </a:rPr>
              <a:t>             And whereas, assessment of academic and research work done leading to the partial fulfillment for the award of </a:t>
            </a:r>
            <a:r>
              <a:rPr lang="en-US" sz="2800" dirty="0" smtClean="0">
                <a:latin typeface="Times New Roman" pitchFamily="18" charset="0"/>
                <a:cs typeface="Times New Roman" pitchFamily="18" charset="0"/>
              </a:rPr>
              <a:t>degrees at Masters and Research level, by a student or a faculty or a researcher or a staff, in the form of thesis, dissertation and publication of research papers, chapters in books, full-fledged books and any other similar work, reflects the extent to which elements of academic integrity and originality are observed in various relevant processes adopted by Higher Educational Institutions (HEIs);</a:t>
            </a:r>
          </a:p>
          <a:p>
            <a:pPr algn="just">
              <a:buNone/>
            </a:pPr>
            <a:endParaRPr lang="en-US" sz="2800" dirty="0" smtClean="0">
              <a:latin typeface="Times New Roman" pitchFamily="18" charset="0"/>
              <a:cs typeface="Times New Roman" pitchFamily="18" charset="0"/>
            </a:endParaRPr>
          </a:p>
          <a:p>
            <a:pPr algn="just">
              <a:buNone/>
            </a:pPr>
            <a:r>
              <a:rPr lang="en-US" sz="2800" i="1" dirty="0" smtClean="0">
                <a:latin typeface="Times New Roman" pitchFamily="18" charset="0"/>
                <a:cs typeface="Times New Roman" pitchFamily="18" charset="0"/>
              </a:rPr>
              <a:t>           Therefore, in exercise of the powers conferred by clause (j) of Section 12 read with clauses (f) and (g) of subsection</a:t>
            </a:r>
            <a:r>
              <a:rPr lang="en-US" sz="2800" dirty="0" smtClean="0">
                <a:latin typeface="Times New Roman" pitchFamily="18" charset="0"/>
                <a:cs typeface="Times New Roman" pitchFamily="18" charset="0"/>
              </a:rPr>
              <a:t>(1) of Section 26 of the University Grants Commission Act, 1956, the University Grants Commission hereby  makes the following regulations:-</a:t>
            </a:r>
          </a:p>
          <a:p>
            <a:pPr algn="just">
              <a:buNone/>
            </a:pPr>
            <a:endParaRPr lang="en-US" sz="2800" dirty="0" smtClean="0">
              <a:latin typeface="Times New Roman" pitchFamily="18" charset="0"/>
              <a:cs typeface="Times New Roman" pitchFamily="18" charset="0"/>
            </a:endParaRPr>
          </a:p>
          <a:p>
            <a:pPr>
              <a:buNone/>
            </a:pPr>
            <a:r>
              <a:rPr lang="en-US" sz="2800" b="1" dirty="0" smtClean="0">
                <a:latin typeface="Times New Roman" pitchFamily="18" charset="0"/>
                <a:cs typeface="Times New Roman" pitchFamily="18" charset="0"/>
              </a:rPr>
              <a:t>1. Short title, application and commencement –</a:t>
            </a:r>
          </a:p>
          <a:p>
            <a:pPr>
              <a:buNone/>
            </a:pPr>
            <a:r>
              <a:rPr lang="en-US" sz="2800" dirty="0" smtClean="0">
                <a:latin typeface="Times New Roman" pitchFamily="18" charset="0"/>
                <a:cs typeface="Times New Roman" pitchFamily="18" charset="0"/>
              </a:rPr>
              <a:t>      a. These regulations shall be called the University Grants Commission (Promotion of Academic Integrity and</a:t>
            </a:r>
          </a:p>
          <a:p>
            <a:pPr>
              <a:buNone/>
            </a:pPr>
            <a:r>
              <a:rPr lang="en-US" sz="2800" dirty="0" smtClean="0">
                <a:latin typeface="Times New Roman" pitchFamily="18" charset="0"/>
                <a:cs typeface="Times New Roman" pitchFamily="18" charset="0"/>
              </a:rPr>
              <a:t>           Prevention of Plagiarism in Higher Educational Institutions) Regulations, 2018.</a:t>
            </a:r>
          </a:p>
          <a:p>
            <a:pPr>
              <a:buNone/>
            </a:pPr>
            <a:r>
              <a:rPr lang="en-US" sz="2800" dirty="0" smtClean="0">
                <a:latin typeface="Times New Roman" pitchFamily="18" charset="0"/>
                <a:cs typeface="Times New Roman" pitchFamily="18" charset="0"/>
              </a:rPr>
              <a:t>      b. They shall apply to the students, faculty, researchers and staff of all Higher Educational Institutions in the</a:t>
            </a:r>
          </a:p>
          <a:p>
            <a:pPr>
              <a:buNone/>
            </a:pPr>
            <a:r>
              <a:rPr lang="en-US" sz="2800" dirty="0" smtClean="0">
                <a:latin typeface="Times New Roman" pitchFamily="18" charset="0"/>
                <a:cs typeface="Times New Roman" pitchFamily="18" charset="0"/>
              </a:rPr>
              <a:t>          country.</a:t>
            </a:r>
          </a:p>
          <a:p>
            <a:pPr>
              <a:buNone/>
            </a:pPr>
            <a:r>
              <a:rPr lang="en-US" sz="2800" dirty="0" smtClean="0">
                <a:latin typeface="Times New Roman" pitchFamily="18" charset="0"/>
                <a:cs typeface="Times New Roman" pitchFamily="18" charset="0"/>
              </a:rPr>
              <a:t>      c. These regulations shall come into force from the date of their notification in the Official Gazette.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62500" lnSpcReduction="20000"/>
          </a:bodyPr>
          <a:lstStyle/>
          <a:p>
            <a:pPr>
              <a:buNone/>
            </a:pPr>
            <a:r>
              <a:rPr lang="en-US" b="1" dirty="0" smtClean="0">
                <a:latin typeface="Times New Roman" pitchFamily="18" charset="0"/>
                <a:cs typeface="Times New Roman" pitchFamily="18" charset="0"/>
              </a:rPr>
              <a:t> Penalties</a:t>
            </a:r>
          </a:p>
          <a:p>
            <a:r>
              <a:rPr lang="en-US" dirty="0" smtClean="0">
                <a:latin typeface="Times New Roman" pitchFamily="18" charset="0"/>
                <a:cs typeface="Times New Roman" pitchFamily="18" charset="0"/>
              </a:rPr>
              <a:t>Penalties in the cases of plagiarism shall be imposed on students pursuing studies at the level of Masters and Research</a:t>
            </a:r>
          </a:p>
          <a:p>
            <a:r>
              <a:rPr lang="en-US" dirty="0" smtClean="0">
                <a:latin typeface="Times New Roman" pitchFamily="18" charset="0"/>
                <a:cs typeface="Times New Roman" pitchFamily="18" charset="0"/>
              </a:rPr>
              <a:t>programs and on researcher, faculty &amp; staff of the HEI only after academic misconduct on the part of the individual has</a:t>
            </a:r>
          </a:p>
          <a:p>
            <a:r>
              <a:rPr lang="en-US" dirty="0" smtClean="0">
                <a:latin typeface="Times New Roman" pitchFamily="18" charset="0"/>
                <a:cs typeface="Times New Roman" pitchFamily="18" charset="0"/>
              </a:rPr>
              <a:t>been established without doubt, when all avenues of appeal have been exhausted and individual in question has been</a:t>
            </a:r>
          </a:p>
          <a:p>
            <a:r>
              <a:rPr lang="en-US" dirty="0" smtClean="0">
                <a:latin typeface="Times New Roman" pitchFamily="18" charset="0"/>
                <a:cs typeface="Times New Roman" pitchFamily="18" charset="0"/>
              </a:rPr>
              <a:t>Provided enough opportunity to defend himself or herself in a fair or transparent manner.</a:t>
            </a:r>
          </a:p>
          <a:p>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Penalties in case of plagiarism in submission of thesis and dissertations</a:t>
            </a:r>
          </a:p>
          <a:p>
            <a:r>
              <a:rPr lang="en-US" dirty="0" smtClean="0">
                <a:latin typeface="Times New Roman" pitchFamily="18" charset="0"/>
                <a:cs typeface="Times New Roman" pitchFamily="18" charset="0"/>
              </a:rPr>
              <a:t>Institutional Academic Integrity Panel (IAIP) shall impose penalty considering the severity of the Plagiarism.</a:t>
            </a:r>
          </a:p>
          <a:p>
            <a:pPr>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i</a:t>
            </a:r>
            <a:r>
              <a:rPr lang="en-US" b="1" dirty="0" smtClean="0">
                <a:latin typeface="Times New Roman" pitchFamily="18" charset="0"/>
                <a:cs typeface="Times New Roman" pitchFamily="18" charset="0"/>
              </a:rPr>
              <a:t>. Level 0: Similarities </a:t>
            </a:r>
            <a:r>
              <a:rPr lang="en-US" b="1" dirty="0" err="1" smtClean="0">
                <a:latin typeface="Times New Roman" pitchFamily="18" charset="0"/>
                <a:cs typeface="Times New Roman" pitchFamily="18" charset="0"/>
              </a:rPr>
              <a:t>upto</a:t>
            </a:r>
            <a:r>
              <a:rPr lang="en-US" b="1" dirty="0" smtClean="0">
                <a:latin typeface="Times New Roman" pitchFamily="18" charset="0"/>
                <a:cs typeface="Times New Roman" pitchFamily="18" charset="0"/>
              </a:rPr>
              <a:t> 10% - Minor Similarities, no penalty.</a:t>
            </a:r>
          </a:p>
          <a:p>
            <a:pPr>
              <a:buNone/>
            </a:pPr>
            <a:r>
              <a:rPr lang="en-US" b="1" dirty="0" smtClean="0">
                <a:latin typeface="Times New Roman" pitchFamily="18" charset="0"/>
                <a:cs typeface="Times New Roman" pitchFamily="18" charset="0"/>
              </a:rPr>
              <a:t>       ii. Level 1: Similarities above 10% to 40% - Such student shall be asked to submit a revised script within a</a:t>
            </a:r>
          </a:p>
          <a:p>
            <a:pPr>
              <a:buNone/>
            </a:pPr>
            <a:r>
              <a:rPr lang="en-US" dirty="0" smtClean="0">
                <a:latin typeface="Times New Roman" pitchFamily="18" charset="0"/>
                <a:cs typeface="Times New Roman" pitchFamily="18" charset="0"/>
              </a:rPr>
              <a:t>       stipulated time period not exceeding 6 months.</a:t>
            </a:r>
          </a:p>
          <a:p>
            <a:pPr>
              <a:buNone/>
            </a:pPr>
            <a:r>
              <a:rPr lang="en-US" b="1" dirty="0" smtClean="0">
                <a:latin typeface="Times New Roman" pitchFamily="18" charset="0"/>
                <a:cs typeface="Times New Roman" pitchFamily="18" charset="0"/>
              </a:rPr>
              <a:t>       iii. Level 2: Similarities above 40% to 60% - Such student shall be debarred from submitting a revised script for a </a:t>
            </a:r>
            <a:r>
              <a:rPr lang="en-US" dirty="0" smtClean="0">
                <a:latin typeface="Times New Roman" pitchFamily="18" charset="0"/>
                <a:cs typeface="Times New Roman" pitchFamily="18" charset="0"/>
              </a:rPr>
              <a:t>period of one year.</a:t>
            </a:r>
          </a:p>
          <a:p>
            <a:pPr>
              <a:buNone/>
            </a:pPr>
            <a:r>
              <a:rPr lang="en-US" b="1" dirty="0" smtClean="0">
                <a:latin typeface="Times New Roman" pitchFamily="18" charset="0"/>
                <a:cs typeface="Times New Roman" pitchFamily="18" charset="0"/>
              </a:rPr>
              <a:t>       iv. Level 3: Similarities above 60% -Such student registration for that </a:t>
            </a:r>
            <a:r>
              <a:rPr lang="en-US" b="1" dirty="0" err="1" smtClean="0">
                <a:latin typeface="Times New Roman" pitchFamily="18" charset="0"/>
                <a:cs typeface="Times New Roman" pitchFamily="18" charset="0"/>
              </a:rPr>
              <a:t>programme</a:t>
            </a:r>
            <a:r>
              <a:rPr lang="en-US" b="1" dirty="0" smtClean="0">
                <a:latin typeface="Times New Roman" pitchFamily="18" charset="0"/>
                <a:cs typeface="Times New Roman" pitchFamily="18" charset="0"/>
              </a:rPr>
              <a:t> shall be cancelled.</a:t>
            </a:r>
          </a:p>
          <a:p>
            <a:pPr>
              <a:buNone/>
            </a:pPr>
            <a:r>
              <a:rPr lang="en-US" b="1" dirty="0" smtClean="0">
                <a:latin typeface="Times New Roman" pitchFamily="18" charset="0"/>
                <a:cs typeface="Times New Roman" pitchFamily="18" charset="0"/>
              </a:rPr>
              <a:t>       Note 1: Penalty on repeated plagiarism- Such student shall be punished for the plagiarism of one level higher than the</a:t>
            </a:r>
          </a:p>
          <a:p>
            <a:pPr>
              <a:buNone/>
            </a:pPr>
            <a:r>
              <a:rPr lang="en-US" dirty="0" smtClean="0">
                <a:latin typeface="Times New Roman" pitchFamily="18" charset="0"/>
                <a:cs typeface="Times New Roman" pitchFamily="18" charset="0"/>
              </a:rPr>
              <a:t>       previous level committed by him/her. In case where plagiarism of highest level is committed then the punishment for the</a:t>
            </a:r>
          </a:p>
          <a:p>
            <a:pPr>
              <a:buNone/>
            </a:pPr>
            <a:r>
              <a:rPr lang="en-US" dirty="0" smtClean="0">
                <a:latin typeface="Times New Roman" pitchFamily="18" charset="0"/>
                <a:cs typeface="Times New Roman" pitchFamily="18" charset="0"/>
              </a:rPr>
              <a:t>       same shall be operative.</a:t>
            </a:r>
          </a:p>
          <a:p>
            <a:pPr>
              <a:buNone/>
            </a:pPr>
            <a:r>
              <a:rPr lang="en-US" b="1" dirty="0" smtClean="0">
                <a:latin typeface="Times New Roman" pitchFamily="18" charset="0"/>
                <a:cs typeface="Times New Roman" pitchFamily="18" charset="0"/>
              </a:rPr>
              <a:t>       Note 2: Penalty in case where the degree/credit has already been obtained - If plagiarism is proved on a date later</a:t>
            </a:r>
          </a:p>
          <a:p>
            <a:pPr>
              <a:buNone/>
            </a:pPr>
            <a:r>
              <a:rPr lang="en-US" dirty="0" smtClean="0">
                <a:latin typeface="Times New Roman" pitchFamily="18" charset="0"/>
                <a:cs typeface="Times New Roman" pitchFamily="18" charset="0"/>
              </a:rPr>
              <a:t>       than the date of award of degree or credit as the case may be then his/her degree or credit shall be put in abeyance for a</a:t>
            </a:r>
          </a:p>
          <a:p>
            <a:pPr>
              <a:buNone/>
            </a:pPr>
            <a:r>
              <a:rPr lang="en-US" dirty="0" smtClean="0">
                <a:latin typeface="Times New Roman" pitchFamily="18" charset="0"/>
                <a:cs typeface="Times New Roman" pitchFamily="18" charset="0"/>
              </a:rPr>
              <a:t>        period recommended by the IAIP and approved by the Head of the Institution.</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1"/>
            <a:ext cx="8229600" cy="5516566"/>
          </a:xfrm>
        </p:spPr>
        <p:txBody>
          <a:bodyPr/>
          <a:lstStyle/>
          <a:p>
            <a:pPr>
              <a:buNone/>
            </a:pPr>
            <a:r>
              <a:rPr lang="en-US" b="1" dirty="0" smtClean="0">
                <a:latin typeface="Times New Roman" pitchFamily="18" charset="0"/>
                <a:cs typeface="Times New Roman" pitchFamily="18" charset="0"/>
              </a:rPr>
              <a:t>                               </a:t>
            </a:r>
          </a:p>
          <a:p>
            <a:pPr>
              <a:buNone/>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buNone/>
            </a:pPr>
            <a:endParaRPr lang="en-US" b="1"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a:p>
        </p:txBody>
      </p:sp>
      <p:sp>
        <p:nvSpPr>
          <p:cNvPr id="5" name="Oval 4"/>
          <p:cNvSpPr/>
          <p:nvPr/>
        </p:nvSpPr>
        <p:spPr>
          <a:xfrm>
            <a:off x="0" y="0"/>
            <a:ext cx="9144000" cy="69342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1500" b="1" dirty="0" smtClean="0">
                <a:solidFill>
                  <a:schemeClr val="bg1"/>
                </a:solidFill>
                <a:latin typeface="Monotype Corsiva" pitchFamily="66" charset="0"/>
                <a:cs typeface="Times New Roman" pitchFamily="18" charset="0"/>
              </a:rPr>
              <a:t>URKUND</a:t>
            </a:r>
            <a:endParaRPr lang="en-US" sz="11500" dirty="0">
              <a:solidFill>
                <a:schemeClr val="bg1"/>
              </a:solidFill>
              <a:latin typeface="Monotype Corsiva" pitchFamily="66"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normAutofit/>
          </a:bodyPr>
          <a:lstStyle/>
          <a:p>
            <a:pPr algn="ctr">
              <a:buNone/>
            </a:pPr>
            <a:r>
              <a:rPr lang="en-US" sz="4500" b="1" dirty="0" smtClean="0">
                <a:latin typeface="Monotype Corsiva" pitchFamily="66" charset="0"/>
                <a:cs typeface="Times New Roman" pitchFamily="18" charset="0"/>
              </a:rPr>
              <a:t>What is </a:t>
            </a:r>
            <a:r>
              <a:rPr lang="en-US" sz="4500" b="1" dirty="0" err="1" smtClean="0">
                <a:latin typeface="Monotype Corsiva" pitchFamily="66" charset="0"/>
                <a:cs typeface="Times New Roman" pitchFamily="18" charset="0"/>
              </a:rPr>
              <a:t>Urkund</a:t>
            </a:r>
            <a:r>
              <a:rPr lang="en-US" sz="4500" b="1" dirty="0" smtClean="0">
                <a:latin typeface="Monotype Corsiva" pitchFamily="66" charset="0"/>
                <a:cs typeface="Times New Roman" pitchFamily="18" charset="0"/>
              </a:rPr>
              <a:t> ? </a:t>
            </a:r>
          </a:p>
          <a:p>
            <a:pPr algn="just">
              <a:buNone/>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Urkund</a:t>
            </a:r>
            <a:r>
              <a:rPr lang="en-US" sz="2800" dirty="0" smtClean="0">
                <a:latin typeface="Times New Roman" pitchFamily="18" charset="0"/>
                <a:cs typeface="Times New Roman" pitchFamily="18" charset="0"/>
              </a:rPr>
              <a:t> offer a fully-automated system for handling the</a:t>
            </a:r>
          </a:p>
          <a:p>
            <a:pPr algn="just">
              <a:buNone/>
            </a:pPr>
            <a:r>
              <a:rPr lang="en-US" sz="2800" dirty="0" smtClean="0">
                <a:latin typeface="Times New Roman" pitchFamily="18" charset="0"/>
                <a:cs typeface="Times New Roman" pitchFamily="18" charset="0"/>
              </a:rPr>
              <a:t>        problem with plagiarism. URKUND automatically </a:t>
            </a:r>
          </a:p>
          <a:p>
            <a:pPr algn="just">
              <a:buNone/>
            </a:pPr>
            <a:r>
              <a:rPr lang="en-US" sz="2800" dirty="0" smtClean="0">
                <a:latin typeface="Times New Roman" pitchFamily="18" charset="0"/>
                <a:cs typeface="Times New Roman" pitchFamily="18" charset="0"/>
              </a:rPr>
              <a:t>       checks submitted text for plagiarism which encourages                      original writing  amongst students and corporate writers.  </a:t>
            </a:r>
          </a:p>
          <a:p>
            <a:pPr lvl="0" algn="just">
              <a:buNone/>
            </a:pPr>
            <a:endParaRPr lang="en-US" sz="2800" b="1" u="sng" dirty="0" smtClean="0">
              <a:latin typeface="Times New Roman" pitchFamily="18" charset="0"/>
              <a:cs typeface="Times New Roman" pitchFamily="18" charset="0"/>
            </a:endParaRPr>
          </a:p>
          <a:p>
            <a:pPr lvl="0" algn="just">
              <a:buNone/>
            </a:pPr>
            <a:r>
              <a:rPr lang="en-US" sz="3000" b="1" u="sng" dirty="0" smtClean="0">
                <a:latin typeface="Times New Roman" pitchFamily="18" charset="0"/>
                <a:cs typeface="Times New Roman" pitchFamily="18" charset="0"/>
              </a:rPr>
              <a:t>Anti-Plagiarism Software </a:t>
            </a:r>
          </a:p>
          <a:p>
            <a:pPr algn="just">
              <a:buNone/>
            </a:pPr>
            <a:r>
              <a:rPr lang="en-US" sz="2800" dirty="0" smtClean="0">
                <a:latin typeface="Times New Roman" pitchFamily="18" charset="0"/>
                <a:cs typeface="Times New Roman" pitchFamily="18" charset="0"/>
              </a:rPr>
              <a:t>      We are getting access to anti-plagiarism software from INFLIBNET as we have signed MOU for </a:t>
            </a:r>
            <a:r>
              <a:rPr lang="en-US" sz="2800" dirty="0" err="1" smtClean="0">
                <a:latin typeface="Times New Roman" pitchFamily="18" charset="0"/>
                <a:cs typeface="Times New Roman" pitchFamily="18" charset="0"/>
              </a:rPr>
              <a:t>shodhganga</a:t>
            </a:r>
            <a:r>
              <a:rPr lang="en-US" sz="2800" dirty="0" smtClean="0">
                <a:latin typeface="Times New Roman" pitchFamily="18" charset="0"/>
                <a:cs typeface="Times New Roman" pitchFamily="18" charset="0"/>
              </a:rPr>
              <a:t>. From the year 2014 access is provided to </a:t>
            </a:r>
            <a:r>
              <a:rPr lang="en-US" sz="2800" dirty="0" err="1" smtClean="0">
                <a:latin typeface="Times New Roman" pitchFamily="18" charset="0"/>
                <a:cs typeface="Times New Roman" pitchFamily="18" charset="0"/>
              </a:rPr>
              <a:t>Turnitin</a:t>
            </a:r>
            <a:r>
              <a:rPr lang="en-US" sz="2800" dirty="0" smtClean="0">
                <a:latin typeface="Times New Roman" pitchFamily="18" charset="0"/>
                <a:cs typeface="Times New Roman" pitchFamily="18" charset="0"/>
              </a:rPr>
              <a:t> &amp; </a:t>
            </a:r>
            <a:r>
              <a:rPr lang="en-US" sz="2800" dirty="0" err="1" smtClean="0">
                <a:latin typeface="Times New Roman" pitchFamily="18" charset="0"/>
                <a:cs typeface="Times New Roman" pitchFamily="18" charset="0"/>
              </a:rPr>
              <a:t>iThenticate</a:t>
            </a:r>
            <a:r>
              <a:rPr lang="en-US" sz="2800" dirty="0" smtClean="0">
                <a:latin typeface="Times New Roman" pitchFamily="18" charset="0"/>
                <a:cs typeface="Times New Roman" pitchFamily="18" charset="0"/>
              </a:rPr>
              <a:t>, and from the year 2015 access is provided for </a:t>
            </a:r>
            <a:r>
              <a:rPr lang="en-US" sz="2800" dirty="0" err="1" smtClean="0">
                <a:latin typeface="Times New Roman" pitchFamily="18" charset="0"/>
                <a:cs typeface="Times New Roman" pitchFamily="18" charset="0"/>
              </a:rPr>
              <a:t>Urkund</a:t>
            </a:r>
            <a:r>
              <a:rPr lang="en-US" sz="2800" dirty="0" smtClean="0">
                <a:latin typeface="Times New Roman" pitchFamily="18" charset="0"/>
                <a:cs typeface="Times New Roman" pitchFamily="18" charset="0"/>
              </a:rPr>
              <a:t> software </a:t>
            </a:r>
            <a:endParaRPr lang="en-US" sz="2800" b="1" dirty="0" smtClean="0">
              <a:latin typeface="Times New Roman" pitchFamily="18" charset="0"/>
              <a:cs typeface="Times New Roman" pitchFamily="18" charset="0"/>
            </a:endParaRPr>
          </a:p>
          <a:p>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533400"/>
          </a:xfrm>
        </p:spPr>
        <p:txBody>
          <a:bodyPr>
            <a:noAutofit/>
          </a:bodyPr>
          <a:lstStyle/>
          <a:p>
            <a:pPr algn="ctr"/>
            <a:r>
              <a:rPr lang="en-US" sz="4500" b="1" dirty="0" smtClean="0">
                <a:latin typeface="Monotype Corsiva" pitchFamily="66" charset="0"/>
                <a:cs typeface="Times New Roman" pitchFamily="18" charset="0"/>
              </a:rPr>
              <a:t>What is Plagiarism?...</a:t>
            </a:r>
            <a:endParaRPr lang="en-US" sz="4500" dirty="0"/>
          </a:p>
        </p:txBody>
      </p:sp>
      <p:sp>
        <p:nvSpPr>
          <p:cNvPr id="3" name="Content Placeholder 2"/>
          <p:cNvSpPr>
            <a:spLocks noGrp="1"/>
          </p:cNvSpPr>
          <p:nvPr>
            <p:ph idx="1"/>
          </p:nvPr>
        </p:nvSpPr>
        <p:spPr>
          <a:xfrm>
            <a:off x="0" y="1371600"/>
            <a:ext cx="9144000" cy="5486400"/>
          </a:xfrm>
        </p:spPr>
        <p:txBody>
          <a:bodyPr>
            <a:normAutofit fontScale="92500" lnSpcReduction="20000"/>
          </a:bodyPr>
          <a:lstStyle/>
          <a:p>
            <a:pPr>
              <a:buNone/>
            </a:pPr>
            <a:r>
              <a:rPr lang="en-US" sz="2800" dirty="0" smtClean="0">
                <a:latin typeface="Times New Roman" pitchFamily="18" charset="0"/>
                <a:cs typeface="Times New Roman" pitchFamily="18" charset="0"/>
              </a:rPr>
              <a:t>                            </a:t>
            </a:r>
            <a:r>
              <a:rPr lang="en-US" sz="2800" b="1" u="sng" dirty="0" smtClean="0">
                <a:latin typeface="Times New Roman" pitchFamily="18" charset="0"/>
                <a:cs typeface="Times New Roman" pitchFamily="18" charset="0"/>
              </a:rPr>
              <a:t>Merriam- Webster Dictionary </a:t>
            </a:r>
          </a:p>
          <a:p>
            <a:r>
              <a:rPr lang="en-US" sz="2800" dirty="0" smtClean="0">
                <a:latin typeface="Times New Roman" pitchFamily="18" charset="0"/>
                <a:cs typeface="Times New Roman" pitchFamily="18" charset="0"/>
              </a:rPr>
              <a:t>“to use the words or ideas of another person as if they were your own words or ideas </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to steal &amp; pass off (ideas or words of another) as one's own</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 to use (another's production) without crediting source</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to commit literary theft</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to present as new &amp; original an idea or product derived from an existing source”</a:t>
            </a:r>
          </a:p>
          <a:p>
            <a:endParaRPr lang="en-US" sz="2800"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http://www.merriam-webster.com/dictionary/plagiarize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14400"/>
          </a:xfrm>
        </p:spPr>
        <p:txBody>
          <a:bodyPr>
            <a:normAutofit/>
          </a:bodyPr>
          <a:lstStyle/>
          <a:p>
            <a:pPr algn="ctr"/>
            <a:r>
              <a:rPr lang="en-US" sz="4500" b="1" dirty="0" smtClean="0">
                <a:latin typeface="Monotype Corsiva" pitchFamily="66" charset="0"/>
                <a:cs typeface="Times New Roman" pitchFamily="18" charset="0"/>
              </a:rPr>
              <a:t>How to use?</a:t>
            </a:r>
            <a:endParaRPr lang="en-US" sz="4500" dirty="0"/>
          </a:p>
        </p:txBody>
      </p:sp>
      <p:sp>
        <p:nvSpPr>
          <p:cNvPr id="3" name="Content Placeholder 2"/>
          <p:cNvSpPr>
            <a:spLocks noGrp="1"/>
          </p:cNvSpPr>
          <p:nvPr>
            <p:ph idx="1"/>
          </p:nvPr>
        </p:nvSpPr>
        <p:spPr>
          <a:xfrm>
            <a:off x="0" y="1676400"/>
            <a:ext cx="9144000" cy="5181600"/>
          </a:xfrm>
        </p:spPr>
        <p:txBody>
          <a:bodyPr/>
          <a:lstStyle/>
          <a:p>
            <a:r>
              <a:rPr lang="en-US" sz="2800" dirty="0" smtClean="0">
                <a:latin typeface="Times New Roman" pitchFamily="18" charset="0"/>
                <a:cs typeface="Times New Roman" pitchFamily="18" charset="0"/>
              </a:rPr>
              <a:t>Submit your papers / thesis/ articles to the email id </a:t>
            </a:r>
            <a:r>
              <a:rPr lang="en-US" sz="2800" dirty="0" smtClean="0">
                <a:latin typeface="Times New Roman" pitchFamily="18" charset="0"/>
                <a:cs typeface="Times New Roman" pitchFamily="18" charset="0"/>
                <a:hlinkClick r:id="rId2"/>
              </a:rPr>
              <a:t>plagiarismcheck@avinuty.ac.in</a:t>
            </a:r>
            <a:r>
              <a:rPr lang="en-US" sz="2800" dirty="0" smtClean="0">
                <a:latin typeface="Times New Roman" pitchFamily="18" charset="0"/>
                <a:cs typeface="Times New Roman" pitchFamily="18" charset="0"/>
              </a:rPr>
              <a:t> along with the filled in form</a:t>
            </a:r>
          </a:p>
          <a:p>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Your paper will be checked and </a:t>
            </a:r>
            <a:r>
              <a:rPr lang="en-US" sz="2800" dirty="0" err="1" smtClean="0">
                <a:latin typeface="Times New Roman" pitchFamily="18" charset="0"/>
                <a:cs typeface="Times New Roman" pitchFamily="18" charset="0"/>
              </a:rPr>
              <a:t>reportwill</a:t>
            </a:r>
            <a:r>
              <a:rPr lang="en-US" sz="2800" dirty="0" smtClean="0">
                <a:latin typeface="Times New Roman" pitchFamily="18" charset="0"/>
                <a:cs typeface="Times New Roman" pitchFamily="18" charset="0"/>
              </a:rPr>
              <a:t> be emailed to your email-id</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19200"/>
            <a:ext cx="9144000" cy="838200"/>
          </a:xfrm>
        </p:spPr>
        <p:txBody>
          <a:bodyPr>
            <a:normAutofit fontScale="90000"/>
          </a:bodyPr>
          <a:lstStyle/>
          <a:p>
            <a:pPr algn="ctr"/>
            <a:r>
              <a:rPr lang="en-US" b="1" dirty="0" smtClean="0">
                <a:latin typeface="Monotype Corsiva" pitchFamily="66" charset="0"/>
                <a:cs typeface="Times New Roman" pitchFamily="18" charset="0"/>
              </a:rPr>
              <a:t>Useful information</a:t>
            </a:r>
            <a:r>
              <a:rPr lang="en-US" sz="4500" b="1" u="sng" dirty="0" smtClean="0">
                <a:latin typeface="Monotype Corsiva" pitchFamily="66" charset="0"/>
                <a:cs typeface="Times New Roman" pitchFamily="18" charset="0"/>
              </a:rPr>
              <a:t/>
            </a:r>
            <a:br>
              <a:rPr lang="en-US" sz="4500" b="1" u="sng" dirty="0" smtClean="0">
                <a:latin typeface="Monotype Corsiva" pitchFamily="66" charset="0"/>
                <a:cs typeface="Times New Roman" pitchFamily="18" charset="0"/>
              </a:rPr>
            </a:br>
            <a:endParaRPr lang="en-US" sz="4500" dirty="0"/>
          </a:p>
        </p:txBody>
      </p:sp>
      <p:sp>
        <p:nvSpPr>
          <p:cNvPr id="3" name="Content Placeholder 2"/>
          <p:cNvSpPr>
            <a:spLocks noGrp="1"/>
          </p:cNvSpPr>
          <p:nvPr>
            <p:ph idx="1"/>
          </p:nvPr>
        </p:nvSpPr>
        <p:spPr>
          <a:xfrm>
            <a:off x="0" y="1600200"/>
            <a:ext cx="9144000" cy="5257800"/>
          </a:xfrm>
        </p:spPr>
        <p:txBody>
          <a:bodyPr>
            <a:normAutofit fontScale="55000" lnSpcReduction="20000"/>
          </a:bodyPr>
          <a:lstStyle/>
          <a:p>
            <a:r>
              <a:rPr lang="en-US" sz="3200" dirty="0" smtClean="0">
                <a:latin typeface="Times New Roman" pitchFamily="18" charset="0"/>
                <a:cs typeface="Times New Roman" pitchFamily="18" charset="0"/>
              </a:rPr>
              <a:t>If URKUND is used via e‐mail, the text that shall be checked must be sent in as a file. Nothing that is pasted</a:t>
            </a:r>
          </a:p>
          <a:p>
            <a:r>
              <a:rPr lang="en-US" sz="3200" dirty="0" smtClean="0">
                <a:latin typeface="Times New Roman" pitchFamily="18" charset="0"/>
                <a:cs typeface="Times New Roman" pitchFamily="18" charset="0"/>
              </a:rPr>
              <a:t>into or written directly in the body of the email will be analyzed.</a:t>
            </a:r>
          </a:p>
          <a:p>
            <a:r>
              <a:rPr lang="en-US" sz="3200" dirty="0" smtClean="0">
                <a:latin typeface="Times New Roman" pitchFamily="18" charset="0"/>
                <a:cs typeface="Times New Roman" pitchFamily="18" charset="0"/>
              </a:rPr>
              <a:t>If someone sends an email without an attachment to an analysis address this email will be refused and no an error message will be sent from URKUND. The e‐mail and document will not reach the intended  recipient.</a:t>
            </a:r>
          </a:p>
          <a:p>
            <a:r>
              <a:rPr lang="en-US" sz="3200" dirty="0" smtClean="0">
                <a:latin typeface="Times New Roman" pitchFamily="18" charset="0"/>
                <a:cs typeface="Times New Roman" pitchFamily="18" charset="0"/>
              </a:rPr>
              <a:t>URKUND supports the 12 most common word processing formats:. DOC. DOCX. SXW. PPT. PPTX. PDF. TXT. RTF. Html. </a:t>
            </a:r>
            <a:r>
              <a:rPr lang="en-US" sz="3200" dirty="0" err="1" smtClean="0">
                <a:latin typeface="Times New Roman" pitchFamily="18" charset="0"/>
                <a:cs typeface="Times New Roman" pitchFamily="18" charset="0"/>
              </a:rPr>
              <a:t>Htm</a:t>
            </a:r>
            <a:r>
              <a:rPr lang="en-US" sz="3200" dirty="0" smtClean="0">
                <a:latin typeface="Times New Roman" pitchFamily="18" charset="0"/>
                <a:cs typeface="Times New Roman" pitchFamily="18" charset="0"/>
              </a:rPr>
              <a:t>. WPS. ODT</a:t>
            </a:r>
          </a:p>
          <a:p>
            <a:r>
              <a:rPr lang="en-US" sz="3200" dirty="0" smtClean="0">
                <a:latin typeface="Times New Roman" pitchFamily="18" charset="0"/>
                <a:cs typeface="Times New Roman" pitchFamily="18" charset="0"/>
              </a:rPr>
              <a:t>PDF/A are flagged as “read only” and is not accepted by URKUND as we need to be able to extract the text</a:t>
            </a:r>
          </a:p>
          <a:p>
            <a:r>
              <a:rPr lang="en-US" sz="3200" dirty="0" smtClean="0">
                <a:latin typeface="Times New Roman" pitchFamily="18" charset="0"/>
                <a:cs typeface="Times New Roman" pitchFamily="18" charset="0"/>
              </a:rPr>
              <a:t>If a student submits documents with an incorrect file format, such as "essay.% &amp; @" Or "My_assignment.xxx", he gets an error message from URKUND telling that the document that cannot be analyzed. The e‐mail with the attached document will not be checked.</a:t>
            </a:r>
          </a:p>
          <a:p>
            <a:r>
              <a:rPr lang="en-US" sz="3200" dirty="0" smtClean="0">
                <a:latin typeface="Times New Roman" pitchFamily="18" charset="0"/>
                <a:cs typeface="Times New Roman" pitchFamily="18" charset="0"/>
              </a:rPr>
              <a:t>If one version is submitted from the student e‐mail and version two is submitted from, say, a yahoo address, there will be a duplicate hit </a:t>
            </a:r>
          </a:p>
          <a:p>
            <a:r>
              <a:rPr lang="en-US" sz="3200" dirty="0" smtClean="0">
                <a:latin typeface="Times New Roman" pitchFamily="18" charset="0"/>
                <a:cs typeface="Times New Roman" pitchFamily="18" charset="0"/>
              </a:rPr>
              <a:t>If you use a spam filter and want to be able to receive all kinds of emails from URKUND it may be necessary to specify the domains urkund.com and urkund.se as " trusted ".</a:t>
            </a:r>
          </a:p>
          <a:p>
            <a:r>
              <a:rPr lang="en-US" sz="3200" dirty="0" smtClean="0">
                <a:latin typeface="Times New Roman" pitchFamily="18" charset="0"/>
                <a:cs typeface="Times New Roman" pitchFamily="18" charset="0"/>
              </a:rPr>
              <a:t>If there are no disturbances the result of the examination will usually be delivered within about 30 minutes after it was submitted, but it may in some rare circumstances take up to 24 hours.</a:t>
            </a:r>
          </a:p>
          <a:p>
            <a:pPr>
              <a:buNone/>
            </a:pPr>
            <a:endParaRPr lang="en-US" sz="2800"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1600200"/>
          </a:xfrm>
        </p:spPr>
        <p:txBody>
          <a:bodyPr>
            <a:noAutofit/>
          </a:bodyPr>
          <a:lstStyle/>
          <a:p>
            <a:pPr algn="ctr"/>
            <a:r>
              <a:rPr lang="en-US" sz="4000" b="1" dirty="0" smtClean="0">
                <a:latin typeface="Monotype Corsiva" pitchFamily="66" charset="0"/>
                <a:cs typeface="Times New Roman" pitchFamily="18" charset="0"/>
              </a:rPr>
              <a:t>When analyzing the results from </a:t>
            </a:r>
            <a:r>
              <a:rPr lang="en-US" sz="4000" b="1" dirty="0" err="1" smtClean="0">
                <a:latin typeface="Monotype Corsiva" pitchFamily="66" charset="0"/>
                <a:cs typeface="Times New Roman" pitchFamily="18" charset="0"/>
              </a:rPr>
              <a:t>Urkund</a:t>
            </a:r>
            <a:r>
              <a:rPr lang="en-US" sz="4000" b="1" dirty="0" smtClean="0">
                <a:latin typeface="Monotype Corsiva" pitchFamily="66" charset="0"/>
                <a:cs typeface="Times New Roman" pitchFamily="18" charset="0"/>
              </a:rPr>
              <a:t>, note the following:</a:t>
            </a:r>
            <a:r>
              <a:rPr lang="en-US" sz="4500" b="1" dirty="0" smtClean="0">
                <a:latin typeface="Monotype Corsiva" pitchFamily="66" charset="0"/>
                <a:cs typeface="Times New Roman" pitchFamily="18" charset="0"/>
              </a:rPr>
              <a:t/>
            </a:r>
            <a:br>
              <a:rPr lang="en-US" sz="4500" b="1" dirty="0" smtClean="0">
                <a:latin typeface="Monotype Corsiva" pitchFamily="66" charset="0"/>
                <a:cs typeface="Times New Roman" pitchFamily="18" charset="0"/>
              </a:rPr>
            </a:br>
            <a:endParaRPr lang="en-US" sz="4500" dirty="0"/>
          </a:p>
        </p:txBody>
      </p:sp>
      <p:sp>
        <p:nvSpPr>
          <p:cNvPr id="3" name="Content Placeholder 2"/>
          <p:cNvSpPr>
            <a:spLocks noGrp="1"/>
          </p:cNvSpPr>
          <p:nvPr>
            <p:ph idx="1"/>
          </p:nvPr>
        </p:nvSpPr>
        <p:spPr>
          <a:xfrm>
            <a:off x="0" y="1828800"/>
            <a:ext cx="9144000" cy="5029200"/>
          </a:xfrm>
        </p:spPr>
        <p:txBody>
          <a:bodyPr>
            <a:normAutofit fontScale="92500" lnSpcReduction="10000"/>
          </a:bodyPr>
          <a:lstStyle/>
          <a:p>
            <a:r>
              <a:rPr lang="en-US" sz="2800" dirty="0" err="1" smtClean="0">
                <a:latin typeface="Times New Roman" pitchFamily="18" charset="0"/>
                <a:cs typeface="Times New Roman" pitchFamily="18" charset="0"/>
              </a:rPr>
              <a:t>Urkund</a:t>
            </a:r>
            <a:r>
              <a:rPr lang="en-US" sz="2800" dirty="0" smtClean="0">
                <a:latin typeface="Times New Roman" pitchFamily="18" charset="0"/>
                <a:cs typeface="Times New Roman" pitchFamily="18" charset="0"/>
              </a:rPr>
              <a:t> does not show what is plagiarized – it is the   supervisor’s task to interpret the analysis. There can be other  reasons for a match between the student’s text and other  texts than plagiarism (for instance citations made with indention, methods etc can show a match).</a:t>
            </a:r>
          </a:p>
          <a:p>
            <a:r>
              <a:rPr lang="en-US" sz="2800" dirty="0" smtClean="0">
                <a:latin typeface="Times New Roman" pitchFamily="18" charset="0"/>
                <a:cs typeface="Times New Roman" pitchFamily="18" charset="0"/>
              </a:rPr>
              <a:t>There is no specific percentage level that equals to plagiarism. The supervisor has to look into the passages that are highlighted in the analysis and go through them in order to determine why there is an overlap.</a:t>
            </a:r>
          </a:p>
          <a:p>
            <a:r>
              <a:rPr lang="en-US" sz="2800" dirty="0" smtClean="0">
                <a:latin typeface="Times New Roman" pitchFamily="18" charset="0"/>
                <a:cs typeface="Times New Roman" pitchFamily="18" charset="0"/>
              </a:rPr>
              <a:t>You can also find guides and manuals </a:t>
            </a:r>
            <a:r>
              <a:rPr lang="en-US" sz="2800" dirty="0" err="1" smtClean="0">
                <a:latin typeface="Times New Roman" pitchFamily="18" charset="0"/>
                <a:cs typeface="Times New Roman" pitchFamily="18" charset="0"/>
              </a:rPr>
              <a:t>Urkund´s</a:t>
            </a:r>
            <a:r>
              <a:rPr lang="en-US" sz="2800" dirty="0" smtClean="0">
                <a:latin typeface="Times New Roman" pitchFamily="18" charset="0"/>
                <a:cs typeface="Times New Roman" pitchFamily="18" charset="0"/>
              </a:rPr>
              <a:t> support</a:t>
            </a:r>
          </a:p>
          <a:p>
            <a:pPr>
              <a:buNone/>
            </a:pPr>
            <a:r>
              <a:rPr lang="en-US" sz="2800" dirty="0" smtClean="0">
                <a:latin typeface="Times New Roman" pitchFamily="18" charset="0"/>
                <a:cs typeface="Times New Roman" pitchFamily="18" charset="0"/>
              </a:rPr>
              <a:t>      website: http://www.urkund.com/en/support</a:t>
            </a:r>
          </a:p>
          <a:p>
            <a:r>
              <a:rPr lang="en-US" sz="2800" dirty="0" smtClean="0">
                <a:latin typeface="Times New Roman" pitchFamily="18" charset="0"/>
                <a:cs typeface="Times New Roman" pitchFamily="18" charset="0"/>
              </a:rPr>
              <a:t>Intentional and deceitful plagiarism is very unusual.</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95400" y="829851"/>
          <a:ext cx="6172200" cy="5875749"/>
        </p:xfrm>
        <a:graphic>
          <a:graphicData uri="http://schemas.openxmlformats.org/drawingml/2006/table">
            <a:tbl>
              <a:tblPr firstRow="1" bandRow="1">
                <a:tableStyleId>{5940675A-B579-460E-94D1-54222C63F5DA}</a:tableStyleId>
              </a:tblPr>
              <a:tblGrid>
                <a:gridCol w="2933700"/>
                <a:gridCol w="3238500"/>
              </a:tblGrid>
              <a:tr h="997491">
                <a:tc>
                  <a:txBody>
                    <a:bodyPr/>
                    <a:lstStyle/>
                    <a:p>
                      <a:pPr algn="ctr"/>
                      <a:endParaRPr lang="en-US" sz="2000" kern="1200" baseline="0" dirty="0" smtClean="0">
                        <a:solidFill>
                          <a:schemeClr val="tx1"/>
                        </a:solidFill>
                        <a:latin typeface="Times New Roman" pitchFamily="18" charset="0"/>
                        <a:ea typeface="+mn-ea"/>
                        <a:cs typeface="Times New Roman" pitchFamily="18" charset="0"/>
                      </a:endParaRPr>
                    </a:p>
                    <a:p>
                      <a:pPr algn="ctr"/>
                      <a:r>
                        <a:rPr lang="en-US" sz="2000" b="1" kern="1200" baseline="0" dirty="0" smtClean="0">
                          <a:solidFill>
                            <a:schemeClr val="bg1"/>
                          </a:solidFill>
                          <a:latin typeface="Times New Roman" pitchFamily="18" charset="0"/>
                          <a:ea typeface="+mn-ea"/>
                          <a:cs typeface="Times New Roman" pitchFamily="18" charset="0"/>
                        </a:rPr>
                        <a:t>       Green	</a:t>
                      </a:r>
                    </a:p>
                    <a:p>
                      <a:pPr algn="ctr"/>
                      <a:r>
                        <a:rPr lang="en-US" sz="2000" dirty="0" smtClean="0">
                          <a:solidFill>
                            <a:schemeClr val="bg1"/>
                          </a:solidFill>
                          <a:latin typeface="Times New Roman" pitchFamily="18" charset="0"/>
                          <a:cs typeface="Times New Roman" pitchFamily="18" charset="0"/>
                        </a:rPr>
                        <a:t>  </a:t>
                      </a:r>
                      <a:endParaRPr lang="en-US" sz="2000" dirty="0">
                        <a:solidFill>
                          <a:schemeClr val="bg1"/>
                        </a:solidFill>
                        <a:latin typeface="Times New Roman" pitchFamily="18" charset="0"/>
                        <a:cs typeface="Times New Roman" pitchFamily="18" charset="0"/>
                      </a:endParaRPr>
                    </a:p>
                  </a:txBody>
                  <a:tcPr>
                    <a:solidFill>
                      <a:srgbClr val="92D050"/>
                    </a:solidFill>
                  </a:tcPr>
                </a:tc>
                <a:tc>
                  <a:txBody>
                    <a:bodyPr/>
                    <a:lstStyle/>
                    <a:p>
                      <a:endParaRPr lang="en-US" sz="2000" kern="1200" baseline="0" smtClean="0">
                        <a:solidFill>
                          <a:schemeClr val="tx1"/>
                        </a:solidFill>
                        <a:latin typeface="Times New Roman" pitchFamily="18" charset="0"/>
                        <a:ea typeface="+mn-ea"/>
                        <a:cs typeface="Times New Roman" pitchFamily="18" charset="0"/>
                      </a:endParaRPr>
                    </a:p>
                    <a:p>
                      <a:r>
                        <a:rPr lang="en-US" sz="2000" kern="1200" baseline="0" smtClean="0">
                          <a:solidFill>
                            <a:schemeClr val="tx1"/>
                          </a:solidFill>
                          <a:latin typeface="Times New Roman" pitchFamily="18" charset="0"/>
                          <a:ea typeface="+mn-ea"/>
                          <a:cs typeface="Times New Roman" pitchFamily="18" charset="0"/>
                        </a:rPr>
                        <a:t>No matching words	</a:t>
                      </a:r>
                    </a:p>
                    <a:p>
                      <a:endParaRPr lang="en-US" sz="2000" dirty="0">
                        <a:latin typeface="Times New Roman" pitchFamily="18" charset="0"/>
                        <a:cs typeface="Times New Roman" pitchFamily="18" charset="0"/>
                      </a:endParaRPr>
                    </a:p>
                  </a:txBody>
                  <a:tcPr/>
                </a:tc>
              </a:tr>
              <a:tr h="1024356">
                <a:tc>
                  <a:txBody>
                    <a:bodyPr/>
                    <a:lstStyle/>
                    <a:p>
                      <a:pPr algn="ctr"/>
                      <a:endParaRPr lang="en-US" sz="2000" kern="1200" baseline="0" dirty="0" smtClean="0">
                        <a:solidFill>
                          <a:schemeClr val="tx1"/>
                        </a:solidFill>
                        <a:latin typeface="Times New Roman" pitchFamily="18" charset="0"/>
                        <a:ea typeface="+mn-ea"/>
                        <a:cs typeface="Times New Roman" pitchFamily="18" charset="0"/>
                      </a:endParaRPr>
                    </a:p>
                    <a:p>
                      <a:pPr algn="ctr"/>
                      <a:r>
                        <a:rPr lang="en-US" sz="2000" b="1" kern="1200" baseline="0" dirty="0" smtClean="0">
                          <a:solidFill>
                            <a:schemeClr val="bg1"/>
                          </a:solidFill>
                          <a:latin typeface="Times New Roman" pitchFamily="18" charset="0"/>
                          <a:ea typeface="+mn-ea"/>
                          <a:cs typeface="Times New Roman" pitchFamily="18" charset="0"/>
                        </a:rPr>
                        <a:t>        Yellow	</a:t>
                      </a:r>
                    </a:p>
                    <a:p>
                      <a:pPr algn="ctr"/>
                      <a:endParaRPr lang="en-US" sz="2000" dirty="0">
                        <a:latin typeface="Times New Roman" pitchFamily="18" charset="0"/>
                        <a:cs typeface="Times New Roman" pitchFamily="18" charset="0"/>
                      </a:endParaRPr>
                    </a:p>
                  </a:txBody>
                  <a:tcPr>
                    <a:solidFill>
                      <a:srgbClr val="FFFF00"/>
                    </a:solidFill>
                  </a:tcPr>
                </a:tc>
                <a:tc>
                  <a:txBody>
                    <a:bodyPr/>
                    <a:lstStyle/>
                    <a:p>
                      <a:endParaRPr lang="en-US" sz="2000" kern="1200" baseline="0" dirty="0" smtClean="0">
                        <a:solidFill>
                          <a:schemeClr val="tx1"/>
                        </a:solidFill>
                        <a:latin typeface="Times New Roman" pitchFamily="18" charset="0"/>
                        <a:ea typeface="+mn-ea"/>
                        <a:cs typeface="Times New Roman" pitchFamily="18" charset="0"/>
                      </a:endParaRPr>
                    </a:p>
                    <a:p>
                      <a:r>
                        <a:rPr lang="en-US" sz="2000" kern="1200" baseline="0" dirty="0" smtClean="0">
                          <a:solidFill>
                            <a:schemeClr val="tx1"/>
                          </a:solidFill>
                          <a:latin typeface="Times New Roman" pitchFamily="18" charset="0"/>
                          <a:ea typeface="+mn-ea"/>
                          <a:cs typeface="Times New Roman" pitchFamily="18" charset="0"/>
                        </a:rPr>
                        <a:t>1% -15% similarity index	</a:t>
                      </a:r>
                    </a:p>
                    <a:p>
                      <a:endParaRPr lang="en-US" sz="2000" dirty="0">
                        <a:latin typeface="Times New Roman" pitchFamily="18" charset="0"/>
                        <a:cs typeface="Times New Roman" pitchFamily="18" charset="0"/>
                      </a:endParaRPr>
                    </a:p>
                  </a:txBody>
                  <a:tcPr/>
                </a:tc>
              </a:tr>
              <a:tr h="1024356">
                <a:tc>
                  <a:txBody>
                    <a:bodyPr/>
                    <a:lstStyle/>
                    <a:p>
                      <a:pPr algn="ctr"/>
                      <a:r>
                        <a:rPr lang="en-US" sz="2000" b="1" kern="1200" baseline="0" dirty="0" smtClean="0">
                          <a:solidFill>
                            <a:schemeClr val="bg1"/>
                          </a:solidFill>
                          <a:latin typeface="Times New Roman" pitchFamily="18" charset="0"/>
                          <a:ea typeface="+mn-ea"/>
                          <a:cs typeface="Times New Roman" pitchFamily="18" charset="0"/>
                        </a:rPr>
                        <a:t>                      </a:t>
                      </a:r>
                    </a:p>
                    <a:p>
                      <a:pPr algn="ctr"/>
                      <a:r>
                        <a:rPr lang="en-US" sz="2000" b="1" kern="1200" baseline="0" dirty="0" smtClean="0">
                          <a:solidFill>
                            <a:schemeClr val="bg1"/>
                          </a:solidFill>
                          <a:latin typeface="Times New Roman" pitchFamily="18" charset="0"/>
                          <a:ea typeface="+mn-ea"/>
                          <a:cs typeface="Times New Roman" pitchFamily="18" charset="0"/>
                        </a:rPr>
                        <a:t>  Yellow</a:t>
                      </a:r>
                      <a:endParaRPr lang="en-US" sz="2000" dirty="0">
                        <a:latin typeface="Times New Roman" pitchFamily="18" charset="0"/>
                        <a:cs typeface="Times New Roman" pitchFamily="18" charset="0"/>
                      </a:endParaRPr>
                    </a:p>
                  </a:txBody>
                  <a:tcPr>
                    <a:solidFill>
                      <a:srgbClr val="FFC000"/>
                    </a:solidFill>
                  </a:tcPr>
                </a:tc>
                <a:tc>
                  <a:txBody>
                    <a:bodyPr/>
                    <a:lstStyle/>
                    <a:p>
                      <a:endParaRPr lang="en-US" sz="2000" kern="1200" baseline="0" dirty="0" smtClean="0">
                        <a:solidFill>
                          <a:schemeClr val="tx1"/>
                        </a:solidFill>
                        <a:latin typeface="Times New Roman" pitchFamily="18" charset="0"/>
                        <a:ea typeface="+mn-ea"/>
                        <a:cs typeface="Times New Roman" pitchFamily="18" charset="0"/>
                      </a:endParaRPr>
                    </a:p>
                    <a:p>
                      <a:r>
                        <a:rPr lang="en-US" sz="2000" kern="1200" baseline="0" dirty="0" smtClean="0">
                          <a:solidFill>
                            <a:schemeClr val="tx1"/>
                          </a:solidFill>
                          <a:latin typeface="Times New Roman" pitchFamily="18" charset="0"/>
                          <a:ea typeface="+mn-ea"/>
                          <a:cs typeface="Times New Roman" pitchFamily="18" charset="0"/>
                        </a:rPr>
                        <a:t>16% -25% similarity index	</a:t>
                      </a:r>
                    </a:p>
                    <a:p>
                      <a:endParaRPr lang="en-US" sz="2000" dirty="0">
                        <a:latin typeface="Times New Roman" pitchFamily="18" charset="0"/>
                        <a:cs typeface="Times New Roman" pitchFamily="18" charset="0"/>
                      </a:endParaRPr>
                    </a:p>
                  </a:txBody>
                  <a:tcPr/>
                </a:tc>
              </a:tr>
              <a:tr h="1092003">
                <a:tc>
                  <a:txBody>
                    <a:bodyPr/>
                    <a:lstStyle/>
                    <a:p>
                      <a:pPr algn="ctr"/>
                      <a:r>
                        <a:rPr lang="en-US" sz="2000" b="1" dirty="0" smtClean="0">
                          <a:solidFill>
                            <a:schemeClr val="bg1"/>
                          </a:solidFill>
                          <a:latin typeface="Times New Roman" pitchFamily="18" charset="0"/>
                          <a:cs typeface="Times New Roman" pitchFamily="18" charset="0"/>
                        </a:rPr>
                        <a:t>              </a:t>
                      </a:r>
                    </a:p>
                    <a:p>
                      <a:pPr algn="ctr"/>
                      <a:r>
                        <a:rPr lang="en-US" sz="2000" b="1" kern="1200" baseline="0" dirty="0" smtClean="0">
                          <a:solidFill>
                            <a:schemeClr val="bg1"/>
                          </a:solidFill>
                          <a:latin typeface="Times New Roman" pitchFamily="18" charset="0"/>
                          <a:ea typeface="+mn-ea"/>
                          <a:cs typeface="Times New Roman" pitchFamily="18" charset="0"/>
                        </a:rPr>
                        <a:t>  Orange</a:t>
                      </a:r>
                      <a:endParaRPr lang="en-US" sz="2000" b="1" dirty="0" smtClean="0">
                        <a:solidFill>
                          <a:schemeClr val="bg1"/>
                        </a:solidFill>
                        <a:latin typeface="Times New Roman" pitchFamily="18" charset="0"/>
                        <a:cs typeface="Times New Roman" pitchFamily="18" charset="0"/>
                      </a:endParaRPr>
                    </a:p>
                    <a:p>
                      <a:pPr algn="ctr"/>
                      <a:endParaRPr lang="en-US" sz="2000" b="1" dirty="0">
                        <a:solidFill>
                          <a:schemeClr val="bg1"/>
                        </a:solidFill>
                        <a:latin typeface="Times New Roman" pitchFamily="18" charset="0"/>
                        <a:cs typeface="Times New Roman" pitchFamily="18" charset="0"/>
                      </a:endParaRPr>
                    </a:p>
                  </a:txBody>
                  <a:tcPr>
                    <a:solidFill>
                      <a:srgbClr val="FF9933"/>
                    </a:solidFill>
                  </a:tcPr>
                </a:tc>
                <a:tc>
                  <a:txBody>
                    <a:bodyPr/>
                    <a:lstStyle/>
                    <a:p>
                      <a:endParaRPr lang="en-US" sz="2000" kern="1200" baseline="0" dirty="0" smtClean="0">
                        <a:solidFill>
                          <a:schemeClr val="tx1"/>
                        </a:solidFill>
                        <a:latin typeface="Times New Roman" pitchFamily="18" charset="0"/>
                        <a:ea typeface="+mn-ea"/>
                        <a:cs typeface="Times New Roman" pitchFamily="18" charset="0"/>
                      </a:endParaRPr>
                    </a:p>
                    <a:p>
                      <a:r>
                        <a:rPr lang="en-US" sz="2000" kern="1200" baseline="0" dirty="0" smtClean="0">
                          <a:solidFill>
                            <a:schemeClr val="tx1"/>
                          </a:solidFill>
                          <a:latin typeface="Times New Roman" pitchFamily="18" charset="0"/>
                          <a:ea typeface="+mn-ea"/>
                          <a:cs typeface="Times New Roman" pitchFamily="18" charset="0"/>
                        </a:rPr>
                        <a:t>26% -35% similarity index	</a:t>
                      </a:r>
                    </a:p>
                    <a:p>
                      <a:endParaRPr lang="en-US" sz="2000" dirty="0">
                        <a:latin typeface="Times New Roman" pitchFamily="18" charset="0"/>
                        <a:cs typeface="Times New Roman" pitchFamily="18" charset="0"/>
                      </a:endParaRPr>
                    </a:p>
                  </a:txBody>
                  <a:tcPr/>
                </a:tc>
              </a:tr>
              <a:tr h="1015248">
                <a:tc>
                  <a:txBody>
                    <a:bodyPr/>
                    <a:lstStyle/>
                    <a:p>
                      <a:pPr algn="ctr"/>
                      <a:r>
                        <a:rPr lang="en-US" sz="2000" b="1" smtClean="0">
                          <a:solidFill>
                            <a:schemeClr val="bg1"/>
                          </a:solidFill>
                          <a:latin typeface="Times New Roman" pitchFamily="18" charset="0"/>
                          <a:cs typeface="Times New Roman" pitchFamily="18" charset="0"/>
                        </a:rPr>
                        <a:t>                 </a:t>
                      </a:r>
                    </a:p>
                    <a:p>
                      <a:pPr algn="ctr"/>
                      <a:r>
                        <a:rPr lang="en-US" sz="2000" b="1" smtClean="0">
                          <a:solidFill>
                            <a:schemeClr val="bg1"/>
                          </a:solidFill>
                          <a:latin typeface="Times New Roman" pitchFamily="18" charset="0"/>
                          <a:cs typeface="Times New Roman" pitchFamily="18" charset="0"/>
                        </a:rPr>
                        <a:t> Pink</a:t>
                      </a:r>
                      <a:endParaRPr lang="en-US" sz="2000" b="1" dirty="0">
                        <a:solidFill>
                          <a:schemeClr val="bg1"/>
                        </a:solidFill>
                        <a:latin typeface="Times New Roman" pitchFamily="18" charset="0"/>
                        <a:cs typeface="Times New Roman" pitchFamily="18" charset="0"/>
                      </a:endParaRPr>
                    </a:p>
                  </a:txBody>
                  <a:tcPr>
                    <a:solidFill>
                      <a:srgbClr val="FF0066"/>
                    </a:solidFill>
                  </a:tcPr>
                </a:tc>
                <a:tc>
                  <a:txBody>
                    <a:bodyPr/>
                    <a:lstStyle/>
                    <a:p>
                      <a:endParaRPr lang="en-US" sz="2000" kern="1200" baseline="0" dirty="0" smtClean="0">
                        <a:solidFill>
                          <a:schemeClr val="tx1"/>
                        </a:solidFill>
                        <a:latin typeface="Times New Roman" pitchFamily="18" charset="0"/>
                        <a:ea typeface="+mn-ea"/>
                        <a:cs typeface="Times New Roman" pitchFamily="18" charset="0"/>
                      </a:endParaRPr>
                    </a:p>
                    <a:p>
                      <a:r>
                        <a:rPr lang="en-US" sz="2000" kern="1200" baseline="0" dirty="0" smtClean="0">
                          <a:solidFill>
                            <a:schemeClr val="tx1"/>
                          </a:solidFill>
                          <a:latin typeface="Times New Roman" pitchFamily="18" charset="0"/>
                          <a:ea typeface="+mn-ea"/>
                          <a:cs typeface="Times New Roman" pitchFamily="18" charset="0"/>
                        </a:rPr>
                        <a:t>36% -70% similarity index	</a:t>
                      </a:r>
                    </a:p>
                    <a:p>
                      <a:endParaRPr lang="en-US" sz="2000" dirty="0">
                        <a:latin typeface="Times New Roman" pitchFamily="18" charset="0"/>
                        <a:cs typeface="Times New Roman" pitchFamily="18" charset="0"/>
                      </a:endParaRPr>
                    </a:p>
                  </a:txBody>
                  <a:tcPr/>
                </a:tc>
              </a:tr>
              <a:tr h="713946">
                <a:tc>
                  <a:txBody>
                    <a:bodyPr/>
                    <a:lstStyle/>
                    <a:p>
                      <a:pPr algn="ctr"/>
                      <a:r>
                        <a:rPr lang="en-US" sz="2000" dirty="0" smtClean="0">
                          <a:solidFill>
                            <a:schemeClr val="bg1"/>
                          </a:solidFill>
                          <a:latin typeface="Times New Roman" pitchFamily="18" charset="0"/>
                          <a:cs typeface="Times New Roman" pitchFamily="18" charset="0"/>
                        </a:rPr>
                        <a:t>                      </a:t>
                      </a:r>
                    </a:p>
                    <a:p>
                      <a:pPr algn="ctr"/>
                      <a:r>
                        <a:rPr lang="en-US" sz="2000" dirty="0" smtClean="0">
                          <a:solidFill>
                            <a:schemeClr val="bg1"/>
                          </a:solidFill>
                          <a:latin typeface="Times New Roman" pitchFamily="18" charset="0"/>
                          <a:cs typeface="Times New Roman" pitchFamily="18" charset="0"/>
                        </a:rPr>
                        <a:t>  Black</a:t>
                      </a:r>
                      <a:endParaRPr lang="en-US" sz="2000" dirty="0">
                        <a:solidFill>
                          <a:schemeClr val="bg1"/>
                        </a:solidFill>
                        <a:latin typeface="Times New Roman" pitchFamily="18" charset="0"/>
                        <a:cs typeface="Times New Roman" pitchFamily="18" charset="0"/>
                      </a:endParaRPr>
                    </a:p>
                  </a:txBody>
                  <a:tcPr>
                    <a:solidFill>
                      <a:schemeClr val="tx1"/>
                    </a:solidFill>
                  </a:tcPr>
                </a:tc>
                <a:tc>
                  <a:txBody>
                    <a:bodyPr/>
                    <a:lstStyle/>
                    <a:p>
                      <a:r>
                        <a:rPr lang="en-US" sz="2000" kern="1200" baseline="0" dirty="0" smtClean="0">
                          <a:solidFill>
                            <a:schemeClr val="tx1"/>
                          </a:solidFill>
                          <a:latin typeface="Times New Roman" pitchFamily="18" charset="0"/>
                          <a:ea typeface="+mn-ea"/>
                          <a:cs typeface="Times New Roman" pitchFamily="18" charset="0"/>
                        </a:rPr>
                        <a:t>71% -100% similarity index</a:t>
                      </a:r>
                      <a:endParaRPr lang="en-US" sz="2000" dirty="0">
                        <a:latin typeface="Times New Roman" pitchFamily="18" charset="0"/>
                        <a:cs typeface="Times New Roman" pitchFamily="18" charset="0"/>
                      </a:endParaRPr>
                    </a:p>
                  </a:txBody>
                  <a:tcPr/>
                </a:tc>
              </a:tr>
            </a:tbl>
          </a:graphicData>
        </a:graphic>
      </p:graphicFrame>
      <p:sp>
        <p:nvSpPr>
          <p:cNvPr id="5" name="Title 4"/>
          <p:cNvSpPr>
            <a:spLocks noGrp="1"/>
          </p:cNvSpPr>
          <p:nvPr>
            <p:ph type="title"/>
          </p:nvPr>
        </p:nvSpPr>
        <p:spPr>
          <a:xfrm>
            <a:off x="0" y="0"/>
            <a:ext cx="9144000" cy="685800"/>
          </a:xfrm>
        </p:spPr>
        <p:txBody>
          <a:bodyPr>
            <a:noAutofit/>
          </a:bodyPr>
          <a:lstStyle/>
          <a:p>
            <a:pPr algn="ctr"/>
            <a:r>
              <a:rPr lang="en-US" sz="4000" b="1" dirty="0" err="1" smtClean="0">
                <a:latin typeface="Monotype Corsiva" pitchFamily="66" charset="0"/>
                <a:cs typeface="Times New Roman" pitchFamily="18" charset="0"/>
              </a:rPr>
              <a:t>Urkund</a:t>
            </a:r>
            <a:r>
              <a:rPr lang="en-US" sz="4000" b="1" dirty="0" smtClean="0">
                <a:latin typeface="Monotype Corsiva" pitchFamily="66" charset="0"/>
                <a:cs typeface="Times New Roman" pitchFamily="18" charset="0"/>
              </a:rPr>
              <a:t> differentiates the levels of index</a:t>
            </a:r>
            <a:endParaRPr lang="en-US" sz="40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0" y="-304799"/>
            <a:ext cx="9144000" cy="7162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70000" lnSpcReduction="20000"/>
          </a:bodyPr>
          <a:lstStyle/>
          <a:p>
            <a:pPr lvl="0">
              <a:buNone/>
            </a:pPr>
            <a:r>
              <a:rPr lang="en-US" sz="5400" dirty="0" smtClean="0">
                <a:latin typeface="Monotype Corsiva" pitchFamily="66" charset="0"/>
                <a:cs typeface="Times New Roman" pitchFamily="18" charset="0"/>
              </a:rPr>
              <a:t>Our Procedure</a:t>
            </a:r>
          </a:p>
          <a:p>
            <a:pPr lvl="0">
              <a:buNone/>
            </a:pPr>
            <a:r>
              <a:rPr lang="en-US" sz="5400" dirty="0" smtClean="0">
                <a:latin typeface="Monotype Corsiva" pitchFamily="66" charset="0"/>
                <a:cs typeface="Times New Roman" pitchFamily="18" charset="0"/>
              </a:rPr>
              <a:t> </a:t>
            </a:r>
            <a:r>
              <a:rPr lang="en-US" sz="5400" b="1" u="sng" dirty="0" smtClean="0">
                <a:latin typeface="Monotype Corsiva" pitchFamily="66" charset="0"/>
                <a:cs typeface="Times New Roman" pitchFamily="18" charset="0"/>
              </a:rPr>
              <a:t>Procedure for Plagiarism Check</a:t>
            </a:r>
          </a:p>
          <a:p>
            <a:pPr>
              <a:buNone/>
            </a:pPr>
            <a:r>
              <a:rPr lang="en-US" sz="32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While submitting the soft copy of the Ph.D. theses for the check with plagiarism detection software, the research scholars and supervisors, who are submitting their theses to the </a:t>
            </a:r>
            <a:r>
              <a:rPr lang="en-US" sz="2800" dirty="0" err="1" smtClean="0">
                <a:latin typeface="Times New Roman" pitchFamily="18" charset="0"/>
                <a:cs typeface="Times New Roman" pitchFamily="18" charset="0"/>
              </a:rPr>
              <a:t>Avinashilingam</a:t>
            </a:r>
            <a:r>
              <a:rPr lang="en-US" sz="2800" dirty="0" smtClean="0">
                <a:latin typeface="Times New Roman" pitchFamily="18" charset="0"/>
                <a:cs typeface="Times New Roman" pitchFamily="18" charset="0"/>
              </a:rPr>
              <a:t> Institute for Home Science and Higher Education for Women are solicited to consider the following guidelines</a:t>
            </a:r>
            <a:endParaRPr lang="en-US" sz="2800" b="1"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The CD (or such device) containing the soft copy of the doctoral theses has to be in PDF or Word file (or as directed from time to time).</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Theses covering all the chapters, from the introduction to bibliography/references shall be in a single file, excluding preliminary pages: declaration, acknowledgment, abstract, list of charts and abbreviations, tables of contents, etc., and succeeding pages: glossary, index, questionnaire, etc.</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Duration of one day is allowed for scanning the text of the theses and the issue of the report depicting the percentage of similar content.</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In case the percentage of similar content is beyond the permitted limit or any plagiarized content is detected, the researchers have to take appropriate measures under the supervision of their guides as to ensure originality of research output.</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867400"/>
          </a:xfrm>
        </p:spPr>
        <p:txBody>
          <a:bodyPr>
            <a:normAutofit fontScale="77500" lnSpcReduction="20000"/>
          </a:bodyPr>
          <a:lstStyle/>
          <a:p>
            <a:pPr>
              <a:buFont typeface="Wingdings" pitchFamily="2" charset="2"/>
              <a:buChar char="v"/>
            </a:pPr>
            <a:r>
              <a:rPr lang="en-US" sz="2800" dirty="0" smtClean="0">
                <a:latin typeface="Times New Roman" pitchFamily="18" charset="0"/>
                <a:cs typeface="Times New Roman" pitchFamily="18" charset="0"/>
              </a:rPr>
              <a:t>The researchers are informed to acknowledge accurately the right authors and sources given in the text within quotes. Uniformity and consistency are to be maintained in rendering bibliographic references. An accepted standard format has to be followed for rendering references.</a:t>
            </a:r>
          </a:p>
          <a:p>
            <a:pPr>
              <a:buFont typeface="Wingdings" pitchFamily="2" charset="2"/>
              <a:buChar char="v"/>
            </a:pPr>
            <a:r>
              <a:rPr lang="en-US" sz="2800" dirty="0" smtClean="0">
                <a:latin typeface="Times New Roman" pitchFamily="18" charset="0"/>
                <a:cs typeface="Times New Roman" pitchFamily="18" charset="0"/>
              </a:rPr>
              <a:t>The Library will provide plagiarism check service to all research scholars of the Institute.</a:t>
            </a:r>
          </a:p>
          <a:p>
            <a:pPr>
              <a:buFont typeface="Wingdings" pitchFamily="2" charset="2"/>
              <a:buChar char="v"/>
            </a:pPr>
            <a:r>
              <a:rPr lang="en-US" sz="2800" dirty="0" smtClean="0">
                <a:latin typeface="Times New Roman" pitchFamily="18" charset="0"/>
                <a:cs typeface="Times New Roman" pitchFamily="18" charset="0"/>
              </a:rPr>
              <a:t>For languages like Tamil, Hindi, French, etc. no software is available in our Institution for plagiarism check.</a:t>
            </a:r>
          </a:p>
          <a:p>
            <a:pPr>
              <a:buNone/>
            </a:pPr>
            <a:r>
              <a:rPr lang="en-US" sz="3200" b="1" dirty="0" smtClean="0">
                <a:latin typeface="Times New Roman" pitchFamily="18" charset="0"/>
                <a:cs typeface="Times New Roman" pitchFamily="18" charset="0"/>
              </a:rPr>
              <a:t>      </a:t>
            </a:r>
            <a:r>
              <a:rPr lang="en-US" sz="4900" b="1" u="sng" dirty="0" smtClean="0">
                <a:latin typeface="Monotype Corsiva" pitchFamily="66" charset="0"/>
                <a:cs typeface="Times New Roman" pitchFamily="18" charset="0"/>
              </a:rPr>
              <a:t>Plagiarism Check for Staff / Student Publication</a:t>
            </a:r>
          </a:p>
          <a:p>
            <a:pPr>
              <a:buNone/>
            </a:pP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The students and staff members are requested to fill the application form</a:t>
            </a:r>
            <a:r>
              <a:rPr lang="en-US" sz="2800" b="1" dirty="0" smtClean="0">
                <a:latin typeface="Times New Roman" pitchFamily="18" charset="0"/>
                <a:cs typeface="Times New Roman" pitchFamily="18" charset="0"/>
              </a:rPr>
              <a:t>(Annexure-9)</a:t>
            </a:r>
            <a:r>
              <a:rPr lang="en-US" sz="2800" dirty="0" smtClean="0">
                <a:latin typeface="Times New Roman" pitchFamily="18" charset="0"/>
                <a:cs typeface="Times New Roman" pitchFamily="18" charset="0"/>
              </a:rPr>
              <a:t> for plagiarism verification and forward it through the concerned Head of the Department. The document should be forwarded through email or CD. After verification, the hard copy of the report will be issued by the librarian with signature and seal.</a:t>
            </a:r>
          </a:p>
          <a:p>
            <a:pPr>
              <a:buNone/>
            </a:pPr>
            <a:r>
              <a:rPr lang="en-US" sz="2800" dirty="0" smtClean="0">
                <a:latin typeface="Times New Roman" pitchFamily="18" charset="0"/>
                <a:cs typeface="Times New Roman" pitchFamily="18" charset="0"/>
              </a:rPr>
              <a:t>      </a:t>
            </a:r>
            <a:r>
              <a:rPr lang="en-US" sz="4900" b="1" u="sng" dirty="0" smtClean="0">
                <a:latin typeface="Monotype Corsiva" pitchFamily="66" charset="0"/>
                <a:cs typeface="Times New Roman" pitchFamily="18" charset="0"/>
              </a:rPr>
              <a:t>Report to the Readers</a:t>
            </a:r>
          </a:p>
          <a:p>
            <a:pPr>
              <a:buNone/>
            </a:pPr>
            <a:r>
              <a:rPr lang="en-US" sz="2800" dirty="0" smtClean="0">
                <a:latin typeface="Times New Roman" pitchFamily="18" charset="0"/>
                <a:cs typeface="Times New Roman" pitchFamily="18" charset="0"/>
              </a:rPr>
              <a:t>       The articles received from the readers are verified within a day. The librarian sent the report to the concerned faculty/ student with the following information </a:t>
            </a:r>
            <a:r>
              <a:rPr lang="en-US" sz="2800" b="1" dirty="0" smtClean="0">
                <a:latin typeface="Times New Roman" pitchFamily="18" charset="0"/>
                <a:cs typeface="Times New Roman" pitchFamily="18" charset="0"/>
              </a:rPr>
              <a:t>(Annexure-10)</a:t>
            </a:r>
            <a:endParaRPr lang="en-US" sz="2800" dirty="0" smtClean="0">
              <a:latin typeface="Times New Roman" pitchFamily="18" charset="0"/>
              <a:cs typeface="Times New Roman" pitchFamily="18" charset="0"/>
            </a:endParaRP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828800"/>
          </a:xfrm>
        </p:spPr>
        <p:txBody>
          <a:bodyPr>
            <a:noAutofit/>
          </a:bodyPr>
          <a:lstStyle/>
          <a:p>
            <a:pPr algn="ctr"/>
            <a:r>
              <a:rPr lang="en-US" sz="1200" b="1"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Avinashilingam</a:t>
            </a:r>
            <a:r>
              <a:rPr lang="en-US" sz="1200" b="1" dirty="0" smtClean="0">
                <a:latin typeface="Times New Roman" pitchFamily="18" charset="0"/>
                <a:cs typeface="Times New Roman" pitchFamily="18" charset="0"/>
              </a:rPr>
              <a:t> Institute for Home Science and Higher Education for Women</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(Deemed to be University under Category ‘A’ by MHRD, </a:t>
            </a:r>
            <a:r>
              <a:rPr lang="en-US" sz="1200" dirty="0" err="1" smtClean="0">
                <a:latin typeface="Times New Roman" pitchFamily="18" charset="0"/>
                <a:cs typeface="Times New Roman" pitchFamily="18" charset="0"/>
              </a:rPr>
              <a:t>Estd</a:t>
            </a:r>
            <a:r>
              <a:rPr lang="en-US" sz="1200" dirty="0" smtClean="0">
                <a:latin typeface="Times New Roman" pitchFamily="18" charset="0"/>
                <a:cs typeface="Times New Roman" pitchFamily="18" charset="0"/>
              </a:rPr>
              <a:t>. u/s 3 of UGC Act 1956)</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Re-accredited with ‘A’ Grade by </a:t>
            </a:r>
            <a:r>
              <a:rPr lang="en-US" sz="1200" dirty="0" err="1" smtClean="0">
                <a:latin typeface="Times New Roman" pitchFamily="18" charset="0"/>
                <a:cs typeface="Times New Roman" pitchFamily="18" charset="0"/>
              </a:rPr>
              <a:t>NAAC.Recognised</a:t>
            </a:r>
            <a:r>
              <a:rPr lang="en-US" sz="1200" dirty="0" smtClean="0">
                <a:latin typeface="Times New Roman" pitchFamily="18" charset="0"/>
                <a:cs typeface="Times New Roman" pitchFamily="18" charset="0"/>
              </a:rPr>
              <a:t> by UGC Under Section 12 B</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Coimbatore – 641 043., Tamil Nadu, India</a:t>
            </a:r>
            <a:r>
              <a:rPr lang="en-US" sz="1600" dirty="0" smtClean="0">
                <a:latin typeface="Times New Roman" pitchFamily="18" charset="0"/>
                <a:cs typeface="Times New Roman" pitchFamily="18" charset="0"/>
              </a:rPr>
              <a:t/>
            </a:r>
            <a:br>
              <a:rPr lang="en-US" sz="1600" dirty="0" smtClean="0">
                <a:latin typeface="Times New Roman" pitchFamily="18" charset="0"/>
                <a:cs typeface="Times New Roman" pitchFamily="18" charset="0"/>
              </a:rPr>
            </a:br>
            <a:r>
              <a:rPr lang="en-US" sz="1600" dirty="0" smtClean="0">
                <a:latin typeface="Times New Roman" pitchFamily="18" charset="0"/>
                <a:cs typeface="Times New Roman" pitchFamily="18" charset="0"/>
              </a:rPr>
              <a:t> </a:t>
            </a:r>
            <a:r>
              <a:rPr lang="en-US" sz="3600" dirty="0" smtClean="0"/>
              <a:t/>
            </a:r>
            <a:br>
              <a:rPr lang="en-US" sz="3600" dirty="0" smtClean="0"/>
            </a:br>
            <a:endParaRPr lang="en-US" sz="3600" dirty="0"/>
          </a:p>
        </p:txBody>
      </p:sp>
      <p:sp>
        <p:nvSpPr>
          <p:cNvPr id="3" name="Content Placeholder 2"/>
          <p:cNvSpPr>
            <a:spLocks noGrp="1"/>
          </p:cNvSpPr>
          <p:nvPr>
            <p:ph idx="1"/>
          </p:nvPr>
        </p:nvSpPr>
        <p:spPr>
          <a:xfrm>
            <a:off x="0" y="1219200"/>
            <a:ext cx="9144000" cy="5638800"/>
          </a:xfrm>
        </p:spPr>
        <p:txBody>
          <a:bodyPr>
            <a:noAutofit/>
          </a:bodyPr>
          <a:lstStyle/>
          <a:p>
            <a:pPr>
              <a:buNone/>
            </a:pPr>
            <a:r>
              <a:rPr lang="en-US" sz="1000" b="1" dirty="0" smtClean="0">
                <a:latin typeface="Times New Roman" pitchFamily="18" charset="0"/>
                <a:cs typeface="Times New Roman" pitchFamily="18" charset="0"/>
              </a:rPr>
              <a:t>                                                     </a:t>
            </a:r>
            <a:r>
              <a:rPr lang="en-US" sz="1000" b="1" u="sng" dirty="0" smtClean="0">
                <a:latin typeface="Times New Roman" pitchFamily="18" charset="0"/>
                <a:cs typeface="Times New Roman" pitchFamily="18" charset="0"/>
              </a:rPr>
              <a:t>REQUEST FOR PLAGIARISM VERIFICATION REPORT FOR THESIS / DISSERTATION</a:t>
            </a:r>
            <a:endParaRPr lang="en-US" sz="1000" u="sng"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To,</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The Librarian</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Subject : Request for Plagiarism check report of </a:t>
            </a:r>
            <a:r>
              <a:rPr lang="en-US" sz="1000" b="1" dirty="0" err="1" smtClean="0">
                <a:latin typeface="Times New Roman" pitchFamily="18" charset="0"/>
                <a:cs typeface="Times New Roman" pitchFamily="18" charset="0"/>
              </a:rPr>
              <a:t>M.Phil</a:t>
            </a:r>
            <a:r>
              <a:rPr lang="en-US" sz="1000" b="1" dirty="0" smtClean="0">
                <a:latin typeface="Times New Roman" pitchFamily="18" charset="0"/>
                <a:cs typeface="Times New Roman" pitchFamily="18" charset="0"/>
              </a:rPr>
              <a:t> dissertation / </a:t>
            </a:r>
            <a:r>
              <a:rPr lang="en-US" sz="1000" b="1" dirty="0" err="1" smtClean="0">
                <a:latin typeface="Times New Roman" pitchFamily="18" charset="0"/>
                <a:cs typeface="Times New Roman" pitchFamily="18" charset="0"/>
              </a:rPr>
              <a:t>Ph.D</a:t>
            </a:r>
            <a:r>
              <a:rPr lang="en-US" sz="1000" b="1" dirty="0" smtClean="0">
                <a:latin typeface="Times New Roman" pitchFamily="18" charset="0"/>
                <a:cs typeface="Times New Roman" pitchFamily="18" charset="0"/>
              </a:rPr>
              <a:t> thesis</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Respected Madam,</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I am submitting herewith a softcopy of my </a:t>
            </a:r>
            <a:r>
              <a:rPr lang="en-US" sz="1000" b="1" dirty="0" err="1" smtClean="0">
                <a:latin typeface="Times New Roman" pitchFamily="18" charset="0"/>
                <a:cs typeface="Times New Roman" pitchFamily="18" charset="0"/>
              </a:rPr>
              <a:t>M.Phil</a:t>
            </a:r>
            <a:r>
              <a:rPr lang="en-US" sz="1000" b="1" dirty="0" smtClean="0">
                <a:latin typeface="Times New Roman" pitchFamily="18" charset="0"/>
                <a:cs typeface="Times New Roman" pitchFamily="18" charset="0"/>
              </a:rPr>
              <a:t> dissertation / </a:t>
            </a:r>
            <a:r>
              <a:rPr lang="en-US" sz="1000" b="1" dirty="0" err="1" smtClean="0">
                <a:latin typeface="Times New Roman" pitchFamily="18" charset="0"/>
                <a:cs typeface="Times New Roman" pitchFamily="18" charset="0"/>
              </a:rPr>
              <a:t>Ph.D</a:t>
            </a:r>
            <a:r>
              <a:rPr lang="en-US" sz="1000" b="1" dirty="0" smtClean="0">
                <a:latin typeface="Times New Roman" pitchFamily="18" charset="0"/>
                <a:cs typeface="Times New Roman" pitchFamily="18" charset="0"/>
              </a:rPr>
              <a:t> thesis. You are kindly requested to check plagiarism and issue me a report to that effect.</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Name of the Research scholar: Ms. ______________________________________________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Department                                    :  __________________________________________________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Address	                            :  __________________________________________________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___________________________________________________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Title of the </a:t>
            </a:r>
            <a:r>
              <a:rPr lang="en-US" sz="1000" b="1" dirty="0" err="1" smtClean="0">
                <a:latin typeface="Times New Roman" pitchFamily="18" charset="0"/>
                <a:cs typeface="Times New Roman" pitchFamily="18" charset="0"/>
              </a:rPr>
              <a:t>M.Phil</a:t>
            </a:r>
            <a:r>
              <a:rPr lang="en-US" sz="1000" b="1" dirty="0" smtClean="0">
                <a:latin typeface="Times New Roman" pitchFamily="18" charset="0"/>
                <a:cs typeface="Times New Roman" pitchFamily="18" charset="0"/>
              </a:rPr>
              <a:t> dissertation / </a:t>
            </a:r>
            <a:r>
              <a:rPr lang="en-US" sz="1000" b="1" dirty="0" err="1" smtClean="0">
                <a:latin typeface="Times New Roman" pitchFamily="18" charset="0"/>
                <a:cs typeface="Times New Roman" pitchFamily="18" charset="0"/>
              </a:rPr>
              <a:t>Ph.D</a:t>
            </a:r>
            <a:r>
              <a:rPr lang="en-US" sz="1000" b="1" dirty="0" smtClean="0">
                <a:latin typeface="Times New Roman" pitchFamily="18" charset="0"/>
                <a:cs typeface="Times New Roman" pitchFamily="18" charset="0"/>
              </a:rPr>
              <a:t> thesis : 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__________________________________________________________________________________</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I declare that, I am aware of anti-plagiarism policy of </a:t>
            </a:r>
            <a:r>
              <a:rPr lang="en-US" sz="1000" b="1" dirty="0" err="1" smtClean="0">
                <a:latin typeface="Times New Roman" pitchFamily="18" charset="0"/>
                <a:cs typeface="Times New Roman" pitchFamily="18" charset="0"/>
              </a:rPr>
              <a:t>Avinashilingam</a:t>
            </a:r>
            <a:r>
              <a:rPr lang="en-US" sz="1000" b="1" dirty="0" smtClean="0">
                <a:latin typeface="Times New Roman" pitchFamily="18" charset="0"/>
                <a:cs typeface="Times New Roman" pitchFamily="18" charset="0"/>
              </a:rPr>
              <a:t> University, I further declare that the soft copy being submitted for plagiarism check is the same as print copy of dissertation / thesis.</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lvl="0">
              <a:buNone/>
            </a:pPr>
            <a:r>
              <a:rPr lang="en-US" sz="1000" b="1" dirty="0" smtClean="0">
                <a:latin typeface="Times New Roman" pitchFamily="18" charset="0"/>
                <a:cs typeface="Times New Roman" pitchFamily="18" charset="0"/>
              </a:rPr>
              <a:t>Signature of Research Scholar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Date of Registration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Mobile No:						Email Id :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 </a:t>
            </a:r>
            <a:endParaRPr lang="en-US" sz="1000" dirty="0" smtClean="0">
              <a:latin typeface="Times New Roman" pitchFamily="18" charset="0"/>
              <a:cs typeface="Times New Roman" pitchFamily="18" charset="0"/>
            </a:endParaRPr>
          </a:p>
          <a:p>
            <a:pPr lvl="0">
              <a:buNone/>
            </a:pPr>
            <a:r>
              <a:rPr lang="en-US" sz="1000" b="1" dirty="0" smtClean="0">
                <a:latin typeface="Times New Roman" pitchFamily="18" charset="0"/>
                <a:cs typeface="Times New Roman" pitchFamily="18" charset="0"/>
              </a:rPr>
              <a:t>Signature of the Research Guide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Designation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Mobile No:	</a:t>
            </a:r>
          </a:p>
          <a:p>
            <a:pPr>
              <a:buNone/>
            </a:pPr>
            <a:r>
              <a:rPr lang="en-US" sz="1000" b="1" dirty="0" smtClean="0">
                <a:latin typeface="Times New Roman" pitchFamily="18" charset="0"/>
                <a:cs typeface="Times New Roman" pitchFamily="18" charset="0"/>
              </a:rPr>
              <a:t>					                                                          Email Id :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Forwarded by the HOD :</a:t>
            </a:r>
            <a:endParaRPr lang="en-US" sz="1000" dirty="0" smtClean="0">
              <a:latin typeface="Times New Roman" pitchFamily="18" charset="0"/>
              <a:cs typeface="Times New Roman" pitchFamily="18" charset="0"/>
            </a:endParaRPr>
          </a:p>
          <a:p>
            <a:pPr>
              <a:buNone/>
            </a:pPr>
            <a:r>
              <a:rPr lang="en-US" sz="1000" b="1" dirty="0" smtClean="0">
                <a:latin typeface="Times New Roman" pitchFamily="18" charset="0"/>
                <a:cs typeface="Times New Roman" pitchFamily="18" charset="0"/>
              </a:rPr>
              <a:t>Department :</a:t>
            </a:r>
            <a:endParaRPr lang="en-US" sz="1000" dirty="0" smtClean="0">
              <a:latin typeface="Times New Roman" pitchFamily="18" charset="0"/>
              <a:cs typeface="Times New Roman" pitchFamily="18" charset="0"/>
            </a:endParaRPr>
          </a:p>
          <a:p>
            <a:pPr>
              <a:buNone/>
            </a:pPr>
            <a:endParaRPr lang="en-US" sz="1000" dirty="0">
              <a:latin typeface="Times New Roman" pitchFamily="18" charset="0"/>
              <a:cs typeface="Times New Roman" pitchFamily="18" charset="0"/>
            </a:endParaRPr>
          </a:p>
        </p:txBody>
      </p:sp>
      <p:pic>
        <p:nvPicPr>
          <p:cNvPr id="4" name="Picture 3" descr="logo"/>
          <p:cNvPicPr/>
          <p:nvPr/>
        </p:nvPicPr>
        <p:blipFill>
          <a:blip r:embed="rId2"/>
          <a:srcRect/>
          <a:stretch>
            <a:fillRect/>
          </a:stretch>
        </p:blipFill>
        <p:spPr bwMode="auto">
          <a:xfrm>
            <a:off x="990600" y="304800"/>
            <a:ext cx="628651" cy="590550"/>
          </a:xfrm>
          <a:prstGeom prst="rect">
            <a:avLst/>
          </a:prstGeom>
          <a:solidFill>
            <a:srgbClr val="000080"/>
          </a:solid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pPr algn="ctr"/>
            <a:r>
              <a:rPr lang="en-US" sz="1200" b="1" dirty="0" smtClean="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Avinashilingam</a:t>
            </a:r>
            <a:r>
              <a:rPr lang="en-US" sz="1200" b="1" dirty="0" smtClean="0">
                <a:latin typeface="Times New Roman" pitchFamily="18" charset="0"/>
                <a:cs typeface="Times New Roman" pitchFamily="18" charset="0"/>
              </a:rPr>
              <a:t> Institute for Home Science and Higher Education for Women</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(Deemed to be University under Category ‘A’ by MHRD, </a:t>
            </a:r>
            <a:r>
              <a:rPr lang="en-US" sz="1200" dirty="0" err="1" smtClean="0">
                <a:latin typeface="Times New Roman" pitchFamily="18" charset="0"/>
                <a:cs typeface="Times New Roman" pitchFamily="18" charset="0"/>
              </a:rPr>
              <a:t>Estd</a:t>
            </a:r>
            <a:r>
              <a:rPr lang="en-US" sz="1200" dirty="0" smtClean="0">
                <a:latin typeface="Times New Roman" pitchFamily="18" charset="0"/>
                <a:cs typeface="Times New Roman" pitchFamily="18" charset="0"/>
              </a:rPr>
              <a:t>. u/s 3 of UGC Act 1956)</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Re-accredited with ‘A’ Grade by </a:t>
            </a:r>
            <a:r>
              <a:rPr lang="en-US" sz="1200" dirty="0" err="1" smtClean="0">
                <a:latin typeface="Times New Roman" pitchFamily="18" charset="0"/>
                <a:cs typeface="Times New Roman" pitchFamily="18" charset="0"/>
              </a:rPr>
              <a:t>NAAC.Recognised</a:t>
            </a:r>
            <a:r>
              <a:rPr lang="en-US" sz="1200" dirty="0" smtClean="0">
                <a:latin typeface="Times New Roman" pitchFamily="18" charset="0"/>
                <a:cs typeface="Times New Roman" pitchFamily="18" charset="0"/>
              </a:rPr>
              <a:t> by UGC Under Section 12 B</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Coimbatore – 641 043., Tamil Nadu, India</a:t>
            </a: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715000"/>
          </a:xfrm>
        </p:spPr>
        <p:txBody>
          <a:bodyPr>
            <a:normAutofit fontScale="25000" lnSpcReduction="20000"/>
          </a:bodyPr>
          <a:lstStyle/>
          <a:p>
            <a:pPr>
              <a:buNone/>
            </a:pPr>
            <a:r>
              <a:rPr lang="en-US" b="1" i="1" dirty="0" smtClean="0"/>
              <a:t> </a:t>
            </a:r>
            <a:endParaRPr lang="en-US" dirty="0" smtClean="0"/>
          </a:p>
          <a:p>
            <a:pPr>
              <a:buNone/>
            </a:pPr>
            <a:r>
              <a:rPr lang="en-US" sz="4000" b="1" i="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Request for Plagiarism Verification (Other than Thesis)</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Staff / Student /  Research Scholar</a:t>
            </a:r>
            <a:endParaRPr lang="en-US" sz="4000" dirty="0" smtClean="0">
              <a:latin typeface="Times New Roman" pitchFamily="18" charset="0"/>
              <a:cs typeface="Times New Roman" pitchFamily="18" charset="0"/>
            </a:endParaRPr>
          </a:p>
          <a:p>
            <a:pPr>
              <a:buNone/>
            </a:pPr>
            <a:r>
              <a:rPr lang="en-US" sz="4000" dirty="0" smtClean="0">
                <a:latin typeface="Times New Roman" pitchFamily="18" charset="0"/>
                <a:cs typeface="Times New Roman" pitchFamily="18" charset="0"/>
              </a:rPr>
              <a:t>ORIGINAL / REVISION (         )               </a:t>
            </a:r>
          </a:p>
          <a:p>
            <a:pPr>
              <a:buNone/>
            </a:pPr>
            <a:r>
              <a:rPr lang="en-US" sz="4000" b="1" dirty="0" smtClean="0">
                <a:latin typeface="Times New Roman" pitchFamily="18" charset="0"/>
                <a:cs typeface="Times New Roman" pitchFamily="18" charset="0"/>
              </a:rPr>
              <a:t>PLEASE NOTE</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lvl="0">
              <a:buNone/>
            </a:pPr>
            <a:r>
              <a:rPr lang="en-US" sz="4000" dirty="0" smtClean="0">
                <a:latin typeface="Times New Roman" pitchFamily="18" charset="0"/>
                <a:cs typeface="Times New Roman" pitchFamily="18" charset="0"/>
              </a:rPr>
              <a:t>                 EMAIL Your document to </a:t>
            </a:r>
            <a:r>
              <a:rPr lang="en-US" sz="4000" b="1" dirty="0" smtClean="0">
                <a:latin typeface="Times New Roman" pitchFamily="18" charset="0"/>
                <a:cs typeface="Times New Roman" pitchFamily="18" charset="0"/>
              </a:rPr>
              <a:t>- plagiarismcheck@avinuty.ac.in</a:t>
            </a:r>
            <a:endParaRPr lang="en-US" sz="4000" dirty="0" smtClean="0">
              <a:latin typeface="Times New Roman" pitchFamily="18" charset="0"/>
              <a:cs typeface="Times New Roman" pitchFamily="18" charset="0"/>
            </a:endParaRPr>
          </a:p>
          <a:p>
            <a:pPr lvl="0">
              <a:buNone/>
            </a:pPr>
            <a:r>
              <a:rPr lang="en-US" sz="4000" dirty="0" smtClean="0">
                <a:latin typeface="Times New Roman" pitchFamily="18" charset="0"/>
                <a:cs typeface="Times New Roman" pitchFamily="18" charset="0"/>
              </a:rPr>
              <a:t>                 The SIMILARITY REPORT will be sent to you through same mail. It requires minimum half a day.</a:t>
            </a:r>
          </a:p>
          <a:p>
            <a:pPr lvl="0">
              <a:buNone/>
            </a:pPr>
            <a:r>
              <a:rPr lang="en-US" sz="4000" dirty="0" smtClean="0">
                <a:latin typeface="Times New Roman" pitchFamily="18" charset="0"/>
                <a:cs typeface="Times New Roman" pitchFamily="18" charset="0"/>
              </a:rPr>
              <a:t>                 Your document should be FINAL and ready for submission.</a:t>
            </a:r>
          </a:p>
          <a:p>
            <a:pPr lvl="0">
              <a:buNone/>
            </a:pPr>
            <a:r>
              <a:rPr lang="en-US" sz="4000" dirty="0" smtClean="0">
                <a:latin typeface="Times New Roman" pitchFamily="18" charset="0"/>
                <a:cs typeface="Times New Roman" pitchFamily="18" charset="0"/>
              </a:rPr>
              <a:t>                 Document should  consists of only chapters (Introduction to Conclusion) in Word format</a:t>
            </a:r>
          </a:p>
          <a:p>
            <a:pPr lvl="0">
              <a:buNone/>
            </a:pPr>
            <a:r>
              <a:rPr lang="en-US" sz="4000" dirty="0" smtClean="0">
                <a:latin typeface="Times New Roman" pitchFamily="18" charset="0"/>
                <a:cs typeface="Times New Roman" pitchFamily="18" charset="0"/>
              </a:rPr>
              <a:t>                 This service is limited to university academic community.</a:t>
            </a:r>
          </a:p>
          <a:p>
            <a:pPr>
              <a:buNone/>
            </a:pPr>
            <a:r>
              <a:rPr lang="en-US" sz="4000" b="1" dirty="0" smtClean="0">
                <a:latin typeface="Times New Roman" pitchFamily="18" charset="0"/>
                <a:cs typeface="Times New Roman" pitchFamily="18" charset="0"/>
              </a:rPr>
              <a:t>                 </a:t>
            </a:r>
          </a:p>
          <a:p>
            <a:pPr>
              <a:buNone/>
            </a:pPr>
            <a:r>
              <a:rPr lang="en-US" sz="4000" b="1" dirty="0" smtClean="0">
                <a:latin typeface="Times New Roman" pitchFamily="18" charset="0"/>
                <a:cs typeface="Times New Roman" pitchFamily="18" charset="0"/>
              </a:rPr>
              <a:t>Name (Staff/Student/Research scholar)</a:t>
            </a:r>
            <a:endParaRPr lang="en-US" sz="4000" dirty="0" smtClean="0">
              <a:latin typeface="Times New Roman" pitchFamily="18" charset="0"/>
              <a:cs typeface="Times New Roman" pitchFamily="18" charset="0"/>
            </a:endParaRPr>
          </a:p>
          <a:p>
            <a:pPr>
              <a:buNone/>
            </a:pPr>
            <a:r>
              <a:rPr lang="en-US" sz="4000" dirty="0" smtClean="0">
                <a:latin typeface="Times New Roman" pitchFamily="18" charset="0"/>
                <a:cs typeface="Times New Roman" pitchFamily="18" charset="0"/>
              </a:rPr>
              <a:t> </a:t>
            </a:r>
          </a:p>
          <a:p>
            <a:pPr>
              <a:buNone/>
            </a:pPr>
            <a:r>
              <a:rPr lang="en-US" sz="4000" dirty="0" smtClean="0">
                <a:latin typeface="Times New Roman" pitchFamily="18" charset="0"/>
                <a:cs typeface="Times New Roman" pitchFamily="18" charset="0"/>
              </a:rPr>
              <a:t>Class</a:t>
            </a:r>
          </a:p>
          <a:p>
            <a:pPr>
              <a:buNone/>
            </a:pPr>
            <a:r>
              <a:rPr lang="en-US" sz="4000" dirty="0" smtClean="0">
                <a:latin typeface="Times New Roman" pitchFamily="18" charset="0"/>
                <a:cs typeface="Times New Roman" pitchFamily="18" charset="0"/>
              </a:rPr>
              <a:t>                                                                                                                                                           Faculty/ </a:t>
            </a:r>
            <a:r>
              <a:rPr lang="en-US" sz="4000" dirty="0" err="1" smtClean="0">
                <a:latin typeface="Times New Roman" pitchFamily="18" charset="0"/>
                <a:cs typeface="Times New Roman" pitchFamily="18" charset="0"/>
              </a:rPr>
              <a:t>Ph.d</a:t>
            </a:r>
            <a:r>
              <a:rPr lang="en-US" sz="4000" dirty="0" smtClean="0">
                <a:latin typeface="Times New Roman" pitchFamily="18" charset="0"/>
                <a:cs typeface="Times New Roman" pitchFamily="18" charset="0"/>
              </a:rPr>
              <a:t> / </a:t>
            </a:r>
            <a:r>
              <a:rPr lang="en-US" sz="4000" dirty="0" err="1" smtClean="0">
                <a:latin typeface="Times New Roman" pitchFamily="18" charset="0"/>
                <a:cs typeface="Times New Roman" pitchFamily="18" charset="0"/>
              </a:rPr>
              <a:t>M.phil</a:t>
            </a:r>
            <a:r>
              <a:rPr lang="en-US" sz="4000" dirty="0" smtClean="0">
                <a:latin typeface="Times New Roman" pitchFamily="18" charset="0"/>
                <a:cs typeface="Times New Roman" pitchFamily="18" charset="0"/>
              </a:rPr>
              <a:t>          Enrolment ID:</a:t>
            </a:r>
          </a:p>
          <a:p>
            <a:pPr>
              <a:buNone/>
            </a:pPr>
            <a:r>
              <a:rPr lang="en-US" sz="4000" dirty="0" smtClean="0">
                <a:latin typeface="Times New Roman" pitchFamily="18" charset="0"/>
                <a:cs typeface="Times New Roman" pitchFamily="18" charset="0"/>
              </a:rPr>
              <a:t>Department</a:t>
            </a:r>
          </a:p>
          <a:p>
            <a:pPr>
              <a:buNone/>
            </a:pPr>
            <a:r>
              <a:rPr lang="en-US" sz="4000" dirty="0" smtClean="0">
                <a:latin typeface="Times New Roman" pitchFamily="18" charset="0"/>
                <a:cs typeface="Times New Roman" pitchFamily="18" charset="0"/>
              </a:rPr>
              <a:t>                                                                                                                                                             Mobile :</a:t>
            </a:r>
          </a:p>
          <a:p>
            <a:pPr>
              <a:buNone/>
            </a:pPr>
            <a:r>
              <a:rPr lang="en-US" sz="4000" dirty="0" smtClean="0">
                <a:latin typeface="Times New Roman" pitchFamily="18" charset="0"/>
                <a:cs typeface="Times New Roman" pitchFamily="18" charset="0"/>
              </a:rPr>
              <a:t>Email ID</a:t>
            </a:r>
          </a:p>
          <a:p>
            <a:pPr>
              <a:buNone/>
            </a:pPr>
            <a:r>
              <a:rPr lang="en-US" sz="4000" dirty="0" smtClean="0">
                <a:latin typeface="Times New Roman" pitchFamily="18" charset="0"/>
                <a:cs typeface="Times New Roman" pitchFamily="18" charset="0"/>
              </a:rPr>
              <a:t> </a:t>
            </a:r>
          </a:p>
          <a:p>
            <a:pPr>
              <a:buNone/>
            </a:pPr>
            <a:r>
              <a:rPr lang="en-US" sz="4000" dirty="0" smtClean="0">
                <a:latin typeface="Times New Roman" pitchFamily="18" charset="0"/>
                <a:cs typeface="Times New Roman" pitchFamily="18" charset="0"/>
              </a:rPr>
              <a:t> </a:t>
            </a:r>
          </a:p>
          <a:p>
            <a:pPr>
              <a:buNone/>
            </a:pPr>
            <a:r>
              <a:rPr lang="en-US" sz="4000" dirty="0" smtClean="0">
                <a:latin typeface="Times New Roman" pitchFamily="18" charset="0"/>
                <a:cs typeface="Times New Roman" pitchFamily="18" charset="0"/>
              </a:rPr>
              <a:t>Type (Tick in box)</a:t>
            </a:r>
          </a:p>
          <a:p>
            <a:pPr>
              <a:buNone/>
            </a:pPr>
            <a:r>
              <a:rPr lang="en-US" sz="4000" dirty="0" smtClean="0">
                <a:latin typeface="Times New Roman" pitchFamily="18" charset="0"/>
                <a:cs typeface="Times New Roman" pitchFamily="18" charset="0"/>
              </a:rPr>
              <a:t>                                                                                                                                               Abstract          Paper             Project </a:t>
            </a:r>
          </a:p>
          <a:p>
            <a:pPr>
              <a:buNone/>
            </a:pPr>
            <a:endParaRPr lang="en-US" sz="4000" dirty="0" smtClean="0">
              <a:latin typeface="Times New Roman" pitchFamily="18" charset="0"/>
              <a:cs typeface="Times New Roman" pitchFamily="18" charset="0"/>
            </a:endParaRPr>
          </a:p>
          <a:p>
            <a:pPr>
              <a:buNone/>
            </a:pPr>
            <a:r>
              <a:rPr lang="en-US" sz="4000" dirty="0" smtClean="0">
                <a:latin typeface="Times New Roman" pitchFamily="18" charset="0"/>
                <a:cs typeface="Times New Roman" pitchFamily="18" charset="0"/>
              </a:rPr>
              <a:t>                                                                                                                                              Conference            Journal Article	</a:t>
            </a:r>
          </a:p>
          <a:p>
            <a:pPr>
              <a:buNone/>
            </a:pPr>
            <a:r>
              <a:rPr lang="en-US" sz="4000" b="1" dirty="0" smtClean="0">
                <a:latin typeface="Times New Roman" pitchFamily="18" charset="0"/>
                <a:cs typeface="Times New Roman" pitchFamily="18" charset="0"/>
              </a:rPr>
              <a:t>Write in CAPS</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dirty="0" smtClean="0">
                <a:latin typeface="Times New Roman" pitchFamily="18" charset="0"/>
                <a:cs typeface="Times New Roman" pitchFamily="18" charset="0"/>
              </a:rPr>
              <a:t>Title of</a:t>
            </a:r>
          </a:p>
          <a:p>
            <a:pPr>
              <a:buNone/>
            </a:pPr>
            <a:r>
              <a:rPr lang="en-US" sz="4000" dirty="0" smtClean="0">
                <a:latin typeface="Times New Roman" pitchFamily="18" charset="0"/>
                <a:cs typeface="Times New Roman" pitchFamily="18" charset="0"/>
              </a:rPr>
              <a:t> Abstract/Paper/Theses/Dissertation/ Project/Conference/Journal Article</a:t>
            </a:r>
          </a:p>
          <a:p>
            <a:pPr>
              <a:buNone/>
            </a:pPr>
            <a:r>
              <a:rPr lang="en-US" sz="4000" dirty="0" smtClean="0">
                <a:latin typeface="Times New Roman" pitchFamily="18" charset="0"/>
                <a:cs typeface="Times New Roman" pitchFamily="18" charset="0"/>
              </a:rPr>
              <a:t> </a:t>
            </a:r>
          </a:p>
          <a:p>
            <a:pPr>
              <a:buNone/>
            </a:pPr>
            <a:r>
              <a:rPr lang="en-US" sz="4000" dirty="0" smtClean="0">
                <a:latin typeface="Times New Roman" pitchFamily="18" charset="0"/>
                <a:cs typeface="Times New Roman" pitchFamily="18" charset="0"/>
              </a:rPr>
              <a:t>Recommended and forwarded to the Library for similarity verification of the above documents through </a:t>
            </a:r>
            <a:r>
              <a:rPr lang="en-US" sz="4000" b="1" dirty="0" smtClean="0">
                <a:latin typeface="Times New Roman" pitchFamily="18" charset="0"/>
                <a:cs typeface="Times New Roman" pitchFamily="18" charset="0"/>
              </a:rPr>
              <a:t>URKUND.</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Date :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SIGNATURE OF SUPERVISOR/HEAD</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Signature and date of the Library Staff</a:t>
            </a:r>
            <a:endParaRPr lang="en-US" sz="4000"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 </a:t>
            </a:r>
            <a:endParaRPr lang="en-US" sz="4000" dirty="0" smtClean="0">
              <a:latin typeface="Times New Roman" pitchFamily="18" charset="0"/>
              <a:cs typeface="Times New Roman" pitchFamily="18" charset="0"/>
            </a:endParaRPr>
          </a:p>
          <a:p>
            <a:endParaRPr lang="en-US" sz="4000" dirty="0">
              <a:latin typeface="Times New Roman" pitchFamily="18" charset="0"/>
              <a:cs typeface="Times New Roman" pitchFamily="18" charset="0"/>
            </a:endParaRPr>
          </a:p>
        </p:txBody>
      </p:sp>
      <p:pic>
        <p:nvPicPr>
          <p:cNvPr id="4" name="Picture 3" descr="logo"/>
          <p:cNvPicPr/>
          <p:nvPr/>
        </p:nvPicPr>
        <p:blipFill>
          <a:blip r:embed="rId2"/>
          <a:srcRect/>
          <a:stretch>
            <a:fillRect/>
          </a:stretch>
        </p:blipFill>
        <p:spPr bwMode="auto">
          <a:xfrm>
            <a:off x="914400" y="304800"/>
            <a:ext cx="628651" cy="590550"/>
          </a:xfrm>
          <a:prstGeom prst="rect">
            <a:avLst/>
          </a:prstGeom>
          <a:solidFill>
            <a:srgbClr val="000080"/>
          </a:solid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a:bodyPr>
          <a:lstStyle/>
          <a:p>
            <a:pPr algn="ctr"/>
            <a:r>
              <a:rPr lang="en-US" sz="1200" b="1" dirty="0" err="1" smtClean="0">
                <a:latin typeface="Times New Roman" pitchFamily="18" charset="0"/>
                <a:cs typeface="Times New Roman" pitchFamily="18" charset="0"/>
              </a:rPr>
              <a:t>Avinashilingam</a:t>
            </a:r>
            <a:r>
              <a:rPr lang="en-US" sz="1200" b="1" dirty="0" smtClean="0">
                <a:latin typeface="Times New Roman" pitchFamily="18" charset="0"/>
                <a:cs typeface="Times New Roman" pitchFamily="18" charset="0"/>
              </a:rPr>
              <a:t> Institute for Home Science and Higher Education for Women</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(Deemed to be University under Category ‘A’ by MHRD, </a:t>
            </a:r>
            <a:r>
              <a:rPr lang="en-US" sz="1200" dirty="0" err="1" smtClean="0">
                <a:latin typeface="Times New Roman" pitchFamily="18" charset="0"/>
                <a:cs typeface="Times New Roman" pitchFamily="18" charset="0"/>
              </a:rPr>
              <a:t>Estd</a:t>
            </a:r>
            <a:r>
              <a:rPr lang="en-US" sz="1200" dirty="0" smtClean="0">
                <a:latin typeface="Times New Roman" pitchFamily="18" charset="0"/>
                <a:cs typeface="Times New Roman" pitchFamily="18" charset="0"/>
              </a:rPr>
              <a:t>. u/s 3 of UGC Act 1956)</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Re-accredited with ‘A’ Grade by </a:t>
            </a:r>
            <a:r>
              <a:rPr lang="en-US" sz="1200" dirty="0" err="1" smtClean="0">
                <a:latin typeface="Times New Roman" pitchFamily="18" charset="0"/>
                <a:cs typeface="Times New Roman" pitchFamily="18" charset="0"/>
              </a:rPr>
              <a:t>NAAC.Recognised</a:t>
            </a:r>
            <a:r>
              <a:rPr lang="en-US" sz="1200" dirty="0" smtClean="0">
                <a:latin typeface="Times New Roman" pitchFamily="18" charset="0"/>
                <a:cs typeface="Times New Roman" pitchFamily="18" charset="0"/>
              </a:rPr>
              <a:t> by UGC Under Section 12 B</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Coimbatore – 641 043., Tamil Nadu, India</a:t>
            </a:r>
            <a:r>
              <a:rPr lang="en-US" sz="1300" dirty="0" smtClean="0">
                <a:latin typeface="Times New Roman" pitchFamily="18" charset="0"/>
                <a:cs typeface="Times New Roman" pitchFamily="18" charset="0"/>
              </a:rPr>
              <a:t/>
            </a:r>
            <a:br>
              <a:rPr lang="en-US" sz="13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Autofit/>
          </a:bodyPr>
          <a:lstStyle/>
          <a:p>
            <a:pPr>
              <a:buNone/>
            </a:pPr>
            <a:r>
              <a:rPr lang="en-US" sz="1000" b="1" dirty="0" smtClean="0">
                <a:latin typeface="Times New Roman" pitchFamily="18" charset="0"/>
                <a:cs typeface="Times New Roman" pitchFamily="18" charset="0"/>
              </a:rPr>
              <a:t>                                                                              </a:t>
            </a:r>
            <a:r>
              <a:rPr lang="en-US" sz="1000" b="1" u="sng" dirty="0" smtClean="0">
                <a:latin typeface="Times New Roman" pitchFamily="18" charset="0"/>
                <a:cs typeface="Times New Roman" pitchFamily="18" charset="0"/>
              </a:rPr>
              <a:t>PLAGIARISM CHECK REPORT (THESES)</a:t>
            </a:r>
            <a:endParaRPr lang="en-US" sz="1000" u="sng" dirty="0" smtClean="0">
              <a:latin typeface="Times New Roman" pitchFamily="18" charset="0"/>
              <a:cs typeface="Times New Roman" pitchFamily="18" charset="0"/>
            </a:endParaRPr>
          </a:p>
          <a:p>
            <a:pPr>
              <a:buNone/>
            </a:pPr>
            <a:r>
              <a:rPr lang="en-US" sz="1000" u="sng"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1.Name of the Research Scholar</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2.Roll No. and Year of Registration</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3.Department</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4.Name of the Research Guide</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5.Title of the Thesis / Dissertation</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6.Similarity Content (%) identified</a:t>
            </a:r>
          </a:p>
          <a:p>
            <a:pPr>
              <a:buNone/>
            </a:pPr>
            <a:r>
              <a:rPr lang="en-US" sz="1000" dirty="0" smtClean="0">
                <a:latin typeface="Times New Roman" pitchFamily="18" charset="0"/>
                <a:cs typeface="Times New Roman" pitchFamily="18" charset="0"/>
              </a:rPr>
              <a:t>                                                                                                                   Introduction/                    Materials and                 Results/</a:t>
            </a:r>
          </a:p>
          <a:p>
            <a:pPr>
              <a:buNone/>
            </a:pPr>
            <a:r>
              <a:rPr lang="en-US" sz="1000" dirty="0" smtClean="0">
                <a:latin typeface="Times New Roman" pitchFamily="18" charset="0"/>
                <a:cs typeface="Times New Roman" pitchFamily="18" charset="0"/>
              </a:rPr>
              <a:t>                                                                                                                 Review of Literature         Method                           Discussion/</a:t>
            </a:r>
          </a:p>
          <a:p>
            <a:pPr>
              <a:buNone/>
            </a:pPr>
            <a:r>
              <a:rPr lang="en-US" sz="1000" dirty="0" smtClean="0">
                <a:latin typeface="Times New Roman" pitchFamily="18" charset="0"/>
                <a:cs typeface="Times New Roman" pitchFamily="18" charset="0"/>
              </a:rPr>
              <a:t>                                                                                                                                                                                                   Summary/ </a:t>
            </a:r>
          </a:p>
          <a:p>
            <a:pPr>
              <a:buNone/>
            </a:pPr>
            <a:r>
              <a:rPr lang="en-US" sz="1000" dirty="0" smtClean="0">
                <a:latin typeface="Times New Roman" pitchFamily="18" charset="0"/>
                <a:cs typeface="Times New Roman" pitchFamily="18" charset="0"/>
              </a:rPr>
              <a:t>                                                                                                                                                                                                  Conclusion</a:t>
            </a:r>
          </a:p>
          <a:p>
            <a:pPr>
              <a:buNone/>
            </a:pPr>
            <a:r>
              <a:rPr lang="en-US" sz="1000" dirty="0" smtClean="0">
                <a:latin typeface="Times New Roman" pitchFamily="18" charset="0"/>
                <a:cs typeface="Times New Roman" pitchFamily="18" charset="0"/>
              </a:rPr>
              <a:t> </a:t>
            </a:r>
          </a:p>
          <a:p>
            <a:pPr>
              <a:buNone/>
            </a:pPr>
            <a:endParaRPr lang="en-US" sz="1000" dirty="0" smtClean="0">
              <a:latin typeface="Times New Roman" pitchFamily="18" charset="0"/>
              <a:cs typeface="Times New Roman" pitchFamily="18" charset="0"/>
            </a:endParaRPr>
          </a:p>
          <a:p>
            <a:pPr>
              <a:buNone/>
            </a:pPr>
            <a:r>
              <a:rPr lang="en-US" sz="1000" dirty="0" smtClean="0">
                <a:latin typeface="Times New Roman" pitchFamily="18" charset="0"/>
                <a:cs typeface="Times New Roman" pitchFamily="18" charset="0"/>
              </a:rPr>
              <a:t>Acceptable maximum limit (%)</a:t>
            </a:r>
          </a:p>
          <a:p>
            <a:pPr>
              <a:buNone/>
            </a:pPr>
            <a:endParaRPr lang="en-US" sz="1000" dirty="0" smtClean="0">
              <a:latin typeface="Times New Roman" pitchFamily="18" charset="0"/>
              <a:cs typeface="Times New Roman" pitchFamily="18" charset="0"/>
            </a:endParaRPr>
          </a:p>
          <a:p>
            <a:pPr>
              <a:buNone/>
            </a:pPr>
            <a:r>
              <a:rPr lang="en-US" sz="1000" dirty="0" smtClean="0">
                <a:latin typeface="Times New Roman" pitchFamily="18" charset="0"/>
                <a:cs typeface="Times New Roman" pitchFamily="18" charset="0"/>
              </a:rPr>
              <a:t> 7.Software Used</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8.Date of Verification</a:t>
            </a:r>
          </a:p>
          <a:p>
            <a:pPr>
              <a:buNone/>
            </a:pPr>
            <a:r>
              <a:rPr lang="en-US" sz="1000" dirty="0" smtClean="0">
                <a:latin typeface="Times New Roman" pitchFamily="18" charset="0"/>
                <a:cs typeface="Times New Roman" pitchFamily="18" charset="0"/>
              </a:rPr>
              <a:t> </a:t>
            </a:r>
          </a:p>
          <a:p>
            <a:pPr>
              <a:buNone/>
            </a:pPr>
            <a:r>
              <a:rPr lang="en-US" sz="1000" b="1" dirty="0" smtClean="0">
                <a:latin typeface="Times New Roman" pitchFamily="18" charset="0"/>
                <a:cs typeface="Times New Roman" pitchFamily="18" charset="0"/>
              </a:rPr>
              <a:t> Checked by</a:t>
            </a:r>
            <a:endParaRPr lang="en-US" sz="1000" dirty="0" smtClean="0">
              <a:latin typeface="Times New Roman" pitchFamily="18" charset="0"/>
              <a:cs typeface="Times New Roman" pitchFamily="18" charset="0"/>
            </a:endParaRPr>
          </a:p>
          <a:p>
            <a:pPr>
              <a:buNone/>
            </a:pPr>
            <a:r>
              <a:rPr lang="en-US" sz="1000" dirty="0" smtClean="0">
                <a:latin typeface="Times New Roman" pitchFamily="18" charset="0"/>
                <a:cs typeface="Times New Roman" pitchFamily="18" charset="0"/>
              </a:rPr>
              <a:t>Librarian Signature :</a:t>
            </a:r>
          </a:p>
          <a:p>
            <a:pPr>
              <a:buNone/>
            </a:pPr>
            <a:r>
              <a:rPr lang="en-US" sz="1000" dirty="0" smtClean="0">
                <a:latin typeface="Times New Roman" pitchFamily="18" charset="0"/>
                <a:cs typeface="Times New Roman" pitchFamily="18" charset="0"/>
              </a:rPr>
              <a:t>Date : </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 </a:t>
            </a:r>
          </a:p>
          <a:p>
            <a:pPr>
              <a:buNone/>
            </a:pPr>
            <a:r>
              <a:rPr lang="en-US" sz="1000" dirty="0" smtClean="0">
                <a:latin typeface="Times New Roman" pitchFamily="18" charset="0"/>
                <a:cs typeface="Times New Roman" pitchFamily="18" charset="0"/>
              </a:rPr>
              <a:t> </a:t>
            </a:r>
          </a:p>
          <a:p>
            <a:r>
              <a:rPr lang="en-US" sz="1000" dirty="0" smtClean="0">
                <a:latin typeface="Times New Roman" pitchFamily="18" charset="0"/>
                <a:cs typeface="Times New Roman" pitchFamily="18" charset="0"/>
              </a:rPr>
              <a:t> </a:t>
            </a:r>
          </a:p>
          <a:p>
            <a:endParaRPr lang="en-US" sz="1000" dirty="0">
              <a:latin typeface="Times New Roman" pitchFamily="18" charset="0"/>
              <a:cs typeface="Times New Roman" pitchFamily="18" charset="0"/>
            </a:endParaRPr>
          </a:p>
        </p:txBody>
      </p:sp>
      <p:pic>
        <p:nvPicPr>
          <p:cNvPr id="4" name="Picture 3" descr="logo"/>
          <p:cNvPicPr/>
          <p:nvPr/>
        </p:nvPicPr>
        <p:blipFill>
          <a:blip r:embed="rId2"/>
          <a:srcRect/>
          <a:stretch>
            <a:fillRect/>
          </a:stretch>
        </p:blipFill>
        <p:spPr bwMode="auto">
          <a:xfrm>
            <a:off x="838200" y="228600"/>
            <a:ext cx="628651" cy="590550"/>
          </a:xfrm>
          <a:prstGeom prst="rect">
            <a:avLst/>
          </a:prstGeom>
          <a:solidFill>
            <a:srgbClr val="000080"/>
          </a:solid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762000"/>
          </a:xfrm>
        </p:spPr>
        <p:txBody>
          <a:bodyPr>
            <a:normAutofit/>
          </a:bodyPr>
          <a:lstStyle/>
          <a:p>
            <a:pPr algn="ctr"/>
            <a:r>
              <a:rPr lang="en-US" sz="4500" b="1" dirty="0" smtClean="0">
                <a:latin typeface="Monotype Corsiva" pitchFamily="66" charset="0"/>
                <a:cs typeface="Times New Roman" pitchFamily="18" charset="0"/>
              </a:rPr>
              <a:t>       What constitutes a Plagiarism?...</a:t>
            </a:r>
            <a:endParaRPr lang="en-US" sz="4500" dirty="0"/>
          </a:p>
        </p:txBody>
      </p:sp>
      <p:sp>
        <p:nvSpPr>
          <p:cNvPr id="3" name="Content Placeholder 2"/>
          <p:cNvSpPr>
            <a:spLocks noGrp="1"/>
          </p:cNvSpPr>
          <p:nvPr>
            <p:ph idx="1"/>
          </p:nvPr>
        </p:nvSpPr>
        <p:spPr>
          <a:xfrm>
            <a:off x="0" y="1676400"/>
            <a:ext cx="9144000" cy="5181600"/>
          </a:xfrm>
        </p:spPr>
        <p:txBody>
          <a:bodyPr>
            <a:normAutofit/>
          </a:bodyPr>
          <a:lstStyle/>
          <a:p>
            <a:pPr>
              <a:buFont typeface="Wingdings" pitchFamily="2" charset="2"/>
              <a:buChar char="q"/>
            </a:pPr>
            <a:r>
              <a:rPr lang="en-US" sz="2800" dirty="0" smtClean="0">
                <a:latin typeface="Times New Roman" pitchFamily="18" charset="0"/>
                <a:cs typeface="Times New Roman" pitchFamily="18" charset="0"/>
              </a:rPr>
              <a:t>Copying &amp; pasting material from online resources</a:t>
            </a:r>
          </a:p>
          <a:p>
            <a:pPr>
              <a:buFont typeface="Wingdings" pitchFamily="2" charset="2"/>
              <a:buChar char="q"/>
            </a:pPr>
            <a:endParaRPr lang="en-US" sz="2800" dirty="0" smtClean="0">
              <a:latin typeface="Times New Roman" pitchFamily="18" charset="0"/>
              <a:cs typeface="Times New Roman" pitchFamily="18" charset="0"/>
            </a:endParaRPr>
          </a:p>
          <a:p>
            <a:pPr>
              <a:buFont typeface="Wingdings" pitchFamily="2" charset="2"/>
              <a:buChar char="q"/>
            </a:pPr>
            <a:r>
              <a:rPr lang="en-US" sz="2800" dirty="0" smtClean="0">
                <a:latin typeface="Times New Roman" pitchFamily="18" charset="0"/>
                <a:cs typeface="Times New Roman" pitchFamily="18" charset="0"/>
              </a:rPr>
              <a:t> Getting a paper from web &amp; submitting as your own</a:t>
            </a:r>
          </a:p>
          <a:p>
            <a:pPr>
              <a:buFont typeface="Wingdings" pitchFamily="2" charset="2"/>
              <a:buChar char="q"/>
            </a:pPr>
            <a:endParaRPr lang="en-US" sz="2800" dirty="0" smtClean="0">
              <a:latin typeface="Times New Roman" pitchFamily="18" charset="0"/>
              <a:cs typeface="Times New Roman" pitchFamily="18" charset="0"/>
            </a:endParaRPr>
          </a:p>
          <a:p>
            <a:pPr>
              <a:buFont typeface="Wingdings" pitchFamily="2" charset="2"/>
              <a:buChar char="q"/>
            </a:pPr>
            <a:r>
              <a:rPr lang="en-US" sz="2800" dirty="0" smtClean="0">
                <a:latin typeface="Times New Roman" pitchFamily="18" charset="0"/>
                <a:cs typeface="Times New Roman" pitchFamily="18" charset="0"/>
              </a:rPr>
              <a:t> Using another persons work &amp; claiming it as your own</a:t>
            </a:r>
          </a:p>
          <a:p>
            <a:pPr>
              <a:buFont typeface="Wingdings" pitchFamily="2" charset="2"/>
              <a:buChar char="q"/>
            </a:pPr>
            <a:endParaRPr lang="en-US" sz="2800" dirty="0" smtClean="0">
              <a:latin typeface="Times New Roman" pitchFamily="18" charset="0"/>
              <a:cs typeface="Times New Roman" pitchFamily="18" charset="0"/>
            </a:endParaRPr>
          </a:p>
          <a:p>
            <a:pPr>
              <a:buFont typeface="Wingdings" pitchFamily="2" charset="2"/>
              <a:buChar char="q"/>
            </a:pPr>
            <a:r>
              <a:rPr lang="en-US" sz="2800" dirty="0" smtClean="0">
                <a:latin typeface="Times New Roman" pitchFamily="18" charset="0"/>
                <a:cs typeface="Times New Roman" pitchFamily="18" charset="0"/>
              </a:rPr>
              <a:t> Using photographs, video, audio without acknowledgement</a:t>
            </a:r>
          </a:p>
          <a:p>
            <a:pPr>
              <a:buFont typeface="Wingdings" pitchFamily="2" charset="2"/>
              <a:buChar char="q"/>
            </a:pPr>
            <a:endParaRPr lang="en-US" sz="2800" dirty="0" smtClean="0">
              <a:latin typeface="Times New Roman" pitchFamily="18" charset="0"/>
              <a:cs typeface="Times New Roman" pitchFamily="18" charset="0"/>
            </a:endParaRPr>
          </a:p>
          <a:p>
            <a:pPr>
              <a:buFont typeface="Wingdings" pitchFamily="2" charset="2"/>
              <a:buChar char="q"/>
            </a:pPr>
            <a:r>
              <a:rPr lang="en-US" sz="2800" dirty="0" smtClean="0">
                <a:latin typeface="Times New Roman" pitchFamily="18" charset="0"/>
                <a:cs typeface="Times New Roman" pitchFamily="18" charset="0"/>
              </a:rPr>
              <a:t> Quoting a source without using quotation marks-even if you do cite it</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pPr algn="ctr"/>
            <a:r>
              <a:rPr lang="en-US" sz="1200" b="1" dirty="0" err="1" smtClean="0">
                <a:latin typeface="Times New Roman" pitchFamily="18" charset="0"/>
                <a:cs typeface="Times New Roman" pitchFamily="18" charset="0"/>
              </a:rPr>
              <a:t>Avinashilingam</a:t>
            </a:r>
            <a:r>
              <a:rPr lang="en-US" sz="1200" b="1" dirty="0" smtClean="0">
                <a:latin typeface="Times New Roman" pitchFamily="18" charset="0"/>
                <a:cs typeface="Times New Roman" pitchFamily="18" charset="0"/>
              </a:rPr>
              <a:t> Institute for Home Science and Higher Education for Women</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(Deemed to be University under Category ‘A’ by MHRD, </a:t>
            </a:r>
            <a:r>
              <a:rPr lang="en-US" sz="1200" dirty="0" err="1" smtClean="0">
                <a:latin typeface="Times New Roman" pitchFamily="18" charset="0"/>
                <a:cs typeface="Times New Roman" pitchFamily="18" charset="0"/>
              </a:rPr>
              <a:t>Estd</a:t>
            </a:r>
            <a:r>
              <a:rPr lang="en-US" sz="1200" dirty="0" smtClean="0">
                <a:latin typeface="Times New Roman" pitchFamily="18" charset="0"/>
                <a:cs typeface="Times New Roman" pitchFamily="18" charset="0"/>
              </a:rPr>
              <a:t>. u/s 3 of UGC Act 1956)</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Re-accredited with ‘A’ Grade by </a:t>
            </a:r>
            <a:r>
              <a:rPr lang="en-US" sz="1200" dirty="0" err="1" smtClean="0">
                <a:latin typeface="Times New Roman" pitchFamily="18" charset="0"/>
                <a:cs typeface="Times New Roman" pitchFamily="18" charset="0"/>
              </a:rPr>
              <a:t>NAAC.Recognised</a:t>
            </a:r>
            <a:r>
              <a:rPr lang="en-US" sz="1200" dirty="0" smtClean="0">
                <a:latin typeface="Times New Roman" pitchFamily="18" charset="0"/>
                <a:cs typeface="Times New Roman" pitchFamily="18" charset="0"/>
              </a:rPr>
              <a:t> by UGC Under Section 12 B</a:t>
            </a:r>
            <a:br>
              <a:rPr lang="en-US" sz="1200" dirty="0" smtClean="0">
                <a:latin typeface="Times New Roman" pitchFamily="18" charset="0"/>
                <a:cs typeface="Times New Roman" pitchFamily="18" charset="0"/>
              </a:rPr>
            </a:br>
            <a:r>
              <a:rPr lang="en-US" sz="1200" dirty="0" smtClean="0">
                <a:latin typeface="Times New Roman" pitchFamily="18" charset="0"/>
                <a:cs typeface="Times New Roman" pitchFamily="18" charset="0"/>
              </a:rPr>
              <a:t>Coimbatore – 641 043., Tamil Nadu, India</a:t>
            </a: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0" y="1219200"/>
            <a:ext cx="9144000" cy="5638800"/>
          </a:xfrm>
        </p:spPr>
        <p:txBody>
          <a:bodyPr>
            <a:noAutofit/>
          </a:bodyPr>
          <a:lstStyle/>
          <a:p>
            <a:pPr>
              <a:buNone/>
            </a:pPr>
            <a:r>
              <a:rPr lang="en-US" sz="1100" b="1" dirty="0" smtClean="0">
                <a:latin typeface="Times New Roman" pitchFamily="18" charset="0"/>
                <a:cs typeface="Times New Roman" pitchFamily="18" charset="0"/>
              </a:rPr>
              <a:t>                                                         </a:t>
            </a:r>
            <a:r>
              <a:rPr lang="en-US" sz="1100" b="1" u="sng" dirty="0" smtClean="0">
                <a:latin typeface="Times New Roman" pitchFamily="18" charset="0"/>
                <a:cs typeface="Times New Roman" pitchFamily="18" charset="0"/>
              </a:rPr>
              <a:t>PLAGIARISM CHECK REPORT (ARTICLES/CONFERENCE PAPER</a:t>
            </a:r>
            <a:r>
              <a:rPr lang="en-US" sz="1100" b="1" dirty="0" smtClean="0">
                <a:latin typeface="Times New Roman" pitchFamily="18" charset="0"/>
                <a:cs typeface="Times New Roman" pitchFamily="18" charset="0"/>
              </a:rPr>
              <a:t>)</a:t>
            </a:r>
            <a:endParaRPr lang="en-US" sz="1100" dirty="0" smtClean="0">
              <a:latin typeface="Times New Roman" pitchFamily="18" charset="0"/>
              <a:cs typeface="Times New Roman" pitchFamily="18" charset="0"/>
            </a:endParaRP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1.Name of the Staff / Student/ Research Scholar</a:t>
            </a:r>
          </a:p>
          <a:p>
            <a:pPr>
              <a:buNone/>
            </a:pPr>
            <a:r>
              <a:rPr lang="en-US" sz="1100" dirty="0" smtClean="0">
                <a:latin typeface="Times New Roman" pitchFamily="18" charset="0"/>
                <a:cs typeface="Times New Roman" pitchFamily="18" charset="0"/>
              </a:rPr>
              <a:t> 2.Class                                                                                                                                            Faculty/ </a:t>
            </a:r>
            <a:r>
              <a:rPr lang="en-US" sz="1100" dirty="0" err="1" smtClean="0">
                <a:latin typeface="Times New Roman" pitchFamily="18" charset="0"/>
                <a:cs typeface="Times New Roman" pitchFamily="18" charset="0"/>
              </a:rPr>
              <a:t>Ph.d</a:t>
            </a:r>
            <a:r>
              <a:rPr lang="en-US" sz="1100" dirty="0" smtClean="0">
                <a:latin typeface="Times New Roman" pitchFamily="18" charset="0"/>
                <a:cs typeface="Times New Roman" pitchFamily="18" charset="0"/>
              </a:rPr>
              <a:t> / </a:t>
            </a:r>
            <a:r>
              <a:rPr lang="en-US" sz="1100" dirty="0" err="1" smtClean="0">
                <a:latin typeface="Times New Roman" pitchFamily="18" charset="0"/>
                <a:cs typeface="Times New Roman" pitchFamily="18" charset="0"/>
              </a:rPr>
              <a:t>M.phil</a:t>
            </a:r>
            <a:r>
              <a:rPr lang="en-US" sz="1100" dirty="0" smtClean="0">
                <a:latin typeface="Times New Roman" pitchFamily="18" charset="0"/>
                <a:cs typeface="Times New Roman" pitchFamily="18" charset="0"/>
              </a:rPr>
              <a:t>          Enrolment ID:</a:t>
            </a:r>
          </a:p>
          <a:p>
            <a:pPr>
              <a:buNone/>
            </a:pPr>
            <a:r>
              <a:rPr lang="en-US" sz="1100" dirty="0" smtClean="0">
                <a:latin typeface="Times New Roman" pitchFamily="18" charset="0"/>
                <a:cs typeface="Times New Roman" pitchFamily="18" charset="0"/>
              </a:rPr>
              <a:t>3.Department</a:t>
            </a: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4.Type</a:t>
            </a:r>
          </a:p>
          <a:p>
            <a:pPr>
              <a:buNone/>
            </a:pPr>
            <a:r>
              <a:rPr lang="en-US" sz="1100" dirty="0" smtClean="0">
                <a:latin typeface="Times New Roman" pitchFamily="18" charset="0"/>
                <a:cs typeface="Times New Roman" pitchFamily="18" charset="0"/>
              </a:rPr>
              <a:t>                                                                                                                                                             Abstract          Paper             Project</a:t>
            </a:r>
          </a:p>
          <a:p>
            <a:pPr>
              <a:buNone/>
            </a:pPr>
            <a:r>
              <a:rPr lang="en-US" sz="1100" dirty="0" smtClean="0">
                <a:latin typeface="Times New Roman" pitchFamily="18" charset="0"/>
                <a:cs typeface="Times New Roman" pitchFamily="18" charset="0"/>
              </a:rPr>
              <a:t>                                                                                                                                                            Conference            Journal Article	</a:t>
            </a: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5.Title of the Paper</a:t>
            </a: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6.Similarity Content (%) identified </a:t>
            </a:r>
          </a:p>
          <a:p>
            <a:pPr>
              <a:buNone/>
            </a:pPr>
            <a:endParaRPr lang="en-US" sz="1100" dirty="0" smtClean="0">
              <a:latin typeface="Times New Roman" pitchFamily="18" charset="0"/>
              <a:cs typeface="Times New Roman" pitchFamily="18" charset="0"/>
            </a:endParaRPr>
          </a:p>
          <a:p>
            <a:pPr>
              <a:buNone/>
            </a:pPr>
            <a:r>
              <a:rPr lang="en-US" sz="1100" dirty="0" smtClean="0">
                <a:latin typeface="Times New Roman" pitchFamily="18" charset="0"/>
                <a:cs typeface="Times New Roman" pitchFamily="18" charset="0"/>
              </a:rPr>
              <a:t> Acceptable maximum limit (%)</a:t>
            </a: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6.Software Used</a:t>
            </a:r>
          </a:p>
          <a:p>
            <a:pPr>
              <a:buNone/>
            </a:pPr>
            <a:r>
              <a:rPr lang="en-US" sz="1100" dirty="0" smtClean="0">
                <a:latin typeface="Times New Roman" pitchFamily="18" charset="0"/>
                <a:cs typeface="Times New Roman" pitchFamily="18" charset="0"/>
              </a:rPr>
              <a:t> </a:t>
            </a:r>
          </a:p>
          <a:p>
            <a:pPr>
              <a:buNone/>
            </a:pPr>
            <a:r>
              <a:rPr lang="en-US" sz="1100" dirty="0" smtClean="0">
                <a:latin typeface="Times New Roman" pitchFamily="18" charset="0"/>
                <a:cs typeface="Times New Roman" pitchFamily="18" charset="0"/>
              </a:rPr>
              <a:t>7.Date of Verification</a:t>
            </a:r>
          </a:p>
          <a:p>
            <a:pPr>
              <a:buNone/>
            </a:pPr>
            <a:r>
              <a:rPr lang="en-US" sz="1100" dirty="0" smtClean="0">
                <a:latin typeface="Times New Roman" pitchFamily="18" charset="0"/>
                <a:cs typeface="Times New Roman" pitchFamily="18" charset="0"/>
              </a:rPr>
              <a:t> </a:t>
            </a:r>
          </a:p>
          <a:p>
            <a:pPr>
              <a:buNone/>
            </a:pPr>
            <a:r>
              <a:rPr lang="en-US" sz="1100" b="1" dirty="0" smtClean="0">
                <a:latin typeface="Times New Roman" pitchFamily="18" charset="0"/>
                <a:cs typeface="Times New Roman" pitchFamily="18" charset="0"/>
              </a:rPr>
              <a:t> Checked by</a:t>
            </a:r>
            <a:endParaRPr lang="en-US" sz="1100" dirty="0" smtClean="0">
              <a:latin typeface="Times New Roman" pitchFamily="18" charset="0"/>
              <a:cs typeface="Times New Roman" pitchFamily="18" charset="0"/>
            </a:endParaRPr>
          </a:p>
          <a:p>
            <a:pPr>
              <a:buNone/>
            </a:pPr>
            <a:r>
              <a:rPr lang="en-US" sz="1100" dirty="0" smtClean="0">
                <a:latin typeface="Times New Roman" pitchFamily="18" charset="0"/>
                <a:cs typeface="Times New Roman" pitchFamily="18" charset="0"/>
              </a:rPr>
              <a:t>Librarian Signature :</a:t>
            </a:r>
          </a:p>
          <a:p>
            <a:pPr>
              <a:buNone/>
            </a:pPr>
            <a:r>
              <a:rPr lang="en-US" sz="1100" dirty="0" smtClean="0">
                <a:latin typeface="Times New Roman" pitchFamily="18" charset="0"/>
                <a:cs typeface="Times New Roman" pitchFamily="18" charset="0"/>
              </a:rPr>
              <a:t>Date :</a:t>
            </a:r>
          </a:p>
          <a:p>
            <a:pPr>
              <a:buNone/>
            </a:pPr>
            <a:r>
              <a:rPr lang="en-US" sz="1100" dirty="0" smtClean="0">
                <a:latin typeface="Times New Roman" pitchFamily="18" charset="0"/>
                <a:cs typeface="Times New Roman" pitchFamily="18" charset="0"/>
              </a:rPr>
              <a:t> </a:t>
            </a:r>
          </a:p>
          <a:p>
            <a:pPr lvl="0">
              <a:buNone/>
            </a:pPr>
            <a:r>
              <a:rPr lang="en-US" sz="1100" dirty="0" smtClean="0">
                <a:latin typeface="Times New Roman" pitchFamily="18" charset="0"/>
                <a:cs typeface="Times New Roman" pitchFamily="18" charset="0"/>
              </a:rPr>
              <a:t>In case of languages like Tamil, Hindi, French, etc. on which no software is available for plagiarism report cannot be generated</a:t>
            </a:r>
          </a:p>
          <a:p>
            <a:pPr>
              <a:buNone/>
            </a:pPr>
            <a:r>
              <a:rPr lang="en-US" sz="1100" b="1" dirty="0" smtClean="0">
                <a:latin typeface="Times New Roman" pitchFamily="18" charset="0"/>
                <a:cs typeface="Times New Roman" pitchFamily="18" charset="0"/>
              </a:rPr>
              <a:t> </a:t>
            </a:r>
            <a:endParaRPr lang="en-US" sz="1100" dirty="0" smtClean="0">
              <a:latin typeface="Times New Roman" pitchFamily="18" charset="0"/>
              <a:cs typeface="Times New Roman" pitchFamily="18" charset="0"/>
            </a:endParaRPr>
          </a:p>
          <a:p>
            <a:pPr>
              <a:buNone/>
            </a:pPr>
            <a:endParaRPr lang="en-US" sz="1100" dirty="0">
              <a:latin typeface="Times New Roman" pitchFamily="18" charset="0"/>
              <a:cs typeface="Times New Roman" pitchFamily="18" charset="0"/>
            </a:endParaRPr>
          </a:p>
        </p:txBody>
      </p:sp>
      <p:pic>
        <p:nvPicPr>
          <p:cNvPr id="4" name="Picture 3" descr="logo"/>
          <p:cNvPicPr/>
          <p:nvPr/>
        </p:nvPicPr>
        <p:blipFill>
          <a:blip r:embed="rId2"/>
          <a:srcRect/>
          <a:stretch>
            <a:fillRect/>
          </a:stretch>
        </p:blipFill>
        <p:spPr bwMode="auto">
          <a:xfrm>
            <a:off x="990600" y="381000"/>
            <a:ext cx="628651" cy="590550"/>
          </a:xfrm>
          <a:prstGeom prst="rect">
            <a:avLst/>
          </a:prstGeom>
          <a:solidFill>
            <a:srgbClr val="000080"/>
          </a:solid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2743200"/>
          </a:xfrm>
          <a:effectLst>
            <a:reflection blurRad="6350" stA="50000" endA="300" endPos="55500" dist="101600" dir="5400000" sy="-100000" algn="bl" rotWithShape="0"/>
          </a:effectLst>
          <a:scene3d>
            <a:camera prst="perspectiveHeroicExtremeRightFacing"/>
            <a:lightRig rig="threePt" dir="t"/>
          </a:scene3d>
        </p:spPr>
        <p:txBody>
          <a:bodyPr>
            <a:noAutofit/>
          </a:bodyPr>
          <a:lstStyle/>
          <a:p>
            <a:pPr algn="ctr"/>
            <a:r>
              <a:rPr lang="en-US" sz="13800" b="1" dirty="0" smtClean="0">
                <a:effectLst>
                  <a:outerShdw blurRad="38100" dist="38100" dir="2700000" algn="tl">
                    <a:srgbClr val="000000">
                      <a:alpha val="43137"/>
                    </a:srgbClr>
                  </a:outerShdw>
                </a:effectLst>
                <a:latin typeface="Monotype Corsiva" pitchFamily="66" charset="0"/>
              </a:rPr>
              <a:t>Thank You</a:t>
            </a:r>
            <a:endParaRPr lang="en-US" sz="13800" b="1" dirty="0">
              <a:effectLst>
                <a:outerShdw blurRad="38100" dist="38100" dir="2700000" algn="tl">
                  <a:srgbClr val="000000">
                    <a:alpha val="43137"/>
                  </a:srgbClr>
                </a:outerShdw>
              </a:effectLst>
              <a:latin typeface="Monotype Corsiva"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685800"/>
          </a:xfrm>
        </p:spPr>
        <p:txBody>
          <a:bodyPr>
            <a:noAutofit/>
          </a:bodyPr>
          <a:lstStyle/>
          <a:p>
            <a:pPr algn="ctr"/>
            <a:r>
              <a:rPr lang="en-US" sz="4500" b="1" dirty="0" smtClean="0">
                <a:latin typeface="Monotype Corsiva" pitchFamily="66" charset="0"/>
                <a:cs typeface="Times New Roman" pitchFamily="18" charset="0"/>
              </a:rPr>
              <a:t>           Why do People Plagiarize?...</a:t>
            </a:r>
            <a:endParaRPr lang="en-US" sz="4500" dirty="0"/>
          </a:p>
        </p:txBody>
      </p:sp>
      <p:sp>
        <p:nvSpPr>
          <p:cNvPr id="3" name="Content Placeholder 2"/>
          <p:cNvSpPr>
            <a:spLocks noGrp="1"/>
          </p:cNvSpPr>
          <p:nvPr>
            <p:ph idx="1"/>
          </p:nvPr>
        </p:nvSpPr>
        <p:spPr>
          <a:xfrm>
            <a:off x="0" y="1600200"/>
            <a:ext cx="9144000" cy="5257800"/>
          </a:xfrm>
        </p:spPr>
        <p:txBody>
          <a:bodyPr>
            <a:normAutofit fontScale="92500" lnSpcReduction="10000"/>
          </a:bodyPr>
          <a:lstStyle/>
          <a:p>
            <a:pPr>
              <a:buFont typeface="Wingdings" pitchFamily="2" charset="2"/>
              <a:buChar char="v"/>
            </a:pPr>
            <a:r>
              <a:rPr lang="en-US" sz="2800" dirty="0" smtClean="0">
                <a:latin typeface="Times New Roman" pitchFamily="18" charset="0"/>
                <a:cs typeface="Times New Roman" pitchFamily="18" charset="0"/>
              </a:rPr>
              <a:t>Lack of awareness - why it is important to cite sources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Simply not knowing what constitutes plagiarism</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Lack confidence in own ideas &amp; writing abilities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Not able to figure out how to respond to writing assignment/task</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Never used or not aware of citation styles (MLA, APA, IEEE Style Guides, Chicago Manual etc.)</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Lack of knowledge on the ethics of academic / poor writing skills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609600"/>
          </a:xfrm>
        </p:spPr>
        <p:txBody>
          <a:bodyPr>
            <a:noAutofit/>
          </a:bodyPr>
          <a:lstStyle/>
          <a:p>
            <a:pPr algn="ctr"/>
            <a:r>
              <a:rPr lang="en-US" sz="4500" b="1" dirty="0" smtClean="0">
                <a:latin typeface="Monotype Corsiva" pitchFamily="66" charset="0"/>
                <a:cs typeface="Times New Roman" pitchFamily="18" charset="0"/>
              </a:rPr>
              <a:t>Types of Plagiarism</a:t>
            </a:r>
            <a:endParaRPr lang="en-US" sz="4500" dirty="0"/>
          </a:p>
        </p:txBody>
      </p:sp>
      <p:sp>
        <p:nvSpPr>
          <p:cNvPr id="3" name="Content Placeholder 2"/>
          <p:cNvSpPr>
            <a:spLocks noGrp="1"/>
          </p:cNvSpPr>
          <p:nvPr>
            <p:ph idx="1"/>
          </p:nvPr>
        </p:nvSpPr>
        <p:spPr>
          <a:xfrm>
            <a:off x="0" y="1295400"/>
            <a:ext cx="9144000" cy="5562600"/>
          </a:xfrm>
        </p:spPr>
        <p:txBody>
          <a:bodyPr>
            <a:normAutofit fontScale="85000" lnSpcReduction="20000"/>
          </a:bodyPr>
          <a:lstStyle/>
          <a:p>
            <a:pPr>
              <a:buNone/>
            </a:pPr>
            <a:r>
              <a:rPr lang="en-US" sz="2800" b="1" u="sng" dirty="0" smtClean="0">
                <a:latin typeface="Times New Roman" pitchFamily="18" charset="0"/>
                <a:cs typeface="Times New Roman" pitchFamily="18" charset="0"/>
              </a:rPr>
              <a:t>Deliberate/intentional</a:t>
            </a:r>
          </a:p>
          <a:p>
            <a:pPr>
              <a:buFont typeface="Wingdings" pitchFamily="2" charset="2"/>
              <a:buChar char="q"/>
            </a:pPr>
            <a:r>
              <a:rPr lang="en-US" sz="2800" dirty="0" smtClean="0">
                <a:latin typeface="Times New Roman" pitchFamily="18" charset="0"/>
                <a:cs typeface="Times New Roman" pitchFamily="18" charset="0"/>
              </a:rPr>
              <a:t>       Copying from another source without citing</a:t>
            </a:r>
          </a:p>
          <a:p>
            <a:pPr>
              <a:buFont typeface="Wingdings" pitchFamily="2" charset="2"/>
              <a:buChar char="q"/>
            </a:pPr>
            <a:r>
              <a:rPr lang="en-US" sz="2800" dirty="0" smtClean="0">
                <a:latin typeface="Times New Roman" pitchFamily="18" charset="0"/>
                <a:cs typeface="Times New Roman" pitchFamily="18" charset="0"/>
              </a:rPr>
              <a:t>       Buying, stealing, or borrowing a paper</a:t>
            </a:r>
          </a:p>
          <a:p>
            <a:pPr>
              <a:buFont typeface="Wingdings" pitchFamily="2" charset="2"/>
              <a:buChar char="q"/>
            </a:pPr>
            <a:r>
              <a:rPr lang="en-US" sz="2800" dirty="0" smtClean="0">
                <a:latin typeface="Times New Roman" pitchFamily="18" charset="0"/>
                <a:cs typeface="Times New Roman" pitchFamily="18" charset="0"/>
              </a:rPr>
              <a:t>       Copying a friend’s work</a:t>
            </a:r>
          </a:p>
          <a:p>
            <a:pPr>
              <a:buFont typeface="Wingdings" pitchFamily="2" charset="2"/>
              <a:buChar char="q"/>
            </a:pPr>
            <a:r>
              <a:rPr lang="en-US" sz="2800" dirty="0" smtClean="0">
                <a:latin typeface="Times New Roman" pitchFamily="18" charset="0"/>
                <a:cs typeface="Times New Roman" pitchFamily="18" charset="0"/>
              </a:rPr>
              <a:t>       Cutting &amp; pasting blocks of text from electronic sources</a:t>
            </a:r>
          </a:p>
          <a:p>
            <a:pPr>
              <a:buNone/>
            </a:pPr>
            <a:r>
              <a:rPr lang="en-US" sz="2800" dirty="0" smtClean="0">
                <a:latin typeface="Times New Roman" pitchFamily="18" charset="0"/>
                <a:cs typeface="Times New Roman" pitchFamily="18" charset="0"/>
              </a:rPr>
              <a:t>            without proper citing </a:t>
            </a:r>
          </a:p>
          <a:p>
            <a:pPr>
              <a:buNone/>
            </a:pPr>
            <a:endParaRPr lang="en-US" sz="2800" dirty="0" smtClean="0">
              <a:latin typeface="Times New Roman" pitchFamily="18" charset="0"/>
              <a:cs typeface="Times New Roman" pitchFamily="18" charset="0"/>
            </a:endParaRPr>
          </a:p>
          <a:p>
            <a:pPr>
              <a:buNone/>
            </a:pPr>
            <a:r>
              <a:rPr lang="en-US" sz="2800" b="1" u="sng" dirty="0" smtClean="0">
                <a:latin typeface="Times New Roman" pitchFamily="18" charset="0"/>
                <a:cs typeface="Times New Roman" pitchFamily="18" charset="0"/>
              </a:rPr>
              <a:t>Unintentional/accidental/ignorance</a:t>
            </a:r>
          </a:p>
          <a:p>
            <a:pPr>
              <a:buFont typeface="Wingdings" pitchFamily="2" charset="2"/>
              <a:buChar char="q"/>
            </a:pPr>
            <a:r>
              <a:rPr lang="en-US" sz="2800" dirty="0" smtClean="0">
                <a:latin typeface="Times New Roman" pitchFamily="18" charset="0"/>
                <a:cs typeface="Times New Roman" pitchFamily="18" charset="0"/>
              </a:rPr>
              <a:t>       Careless paraphrasing</a:t>
            </a:r>
          </a:p>
          <a:p>
            <a:pPr>
              <a:buFont typeface="Wingdings" pitchFamily="2" charset="2"/>
              <a:buChar char="q"/>
            </a:pPr>
            <a:r>
              <a:rPr lang="en-US" sz="2800" dirty="0" smtClean="0">
                <a:latin typeface="Times New Roman" pitchFamily="18" charset="0"/>
                <a:cs typeface="Times New Roman" pitchFamily="18" charset="0"/>
              </a:rPr>
              <a:t>       Quoting excessively</a:t>
            </a:r>
          </a:p>
          <a:p>
            <a:pPr>
              <a:buFont typeface="Wingdings" pitchFamily="2" charset="2"/>
              <a:buChar char="q"/>
            </a:pPr>
            <a:r>
              <a:rPr lang="en-US" sz="2800" dirty="0" smtClean="0">
                <a:latin typeface="Times New Roman" pitchFamily="18" charset="0"/>
                <a:cs typeface="Times New Roman" pitchFamily="18" charset="0"/>
              </a:rPr>
              <a:t>       Poor documentation</a:t>
            </a:r>
          </a:p>
          <a:p>
            <a:pPr>
              <a:buFont typeface="Wingdings" pitchFamily="2" charset="2"/>
              <a:buChar char="q"/>
            </a:pPr>
            <a:r>
              <a:rPr lang="en-US" sz="2800" dirty="0" smtClean="0">
                <a:latin typeface="Times New Roman" pitchFamily="18" charset="0"/>
                <a:cs typeface="Times New Roman" pitchFamily="18" charset="0"/>
              </a:rPr>
              <a:t>       Building on someone else’s ideas without citation</a:t>
            </a:r>
          </a:p>
          <a:p>
            <a:pPr>
              <a:buFont typeface="Wingdings" pitchFamily="2" charset="2"/>
              <a:buChar char="q"/>
            </a:pPr>
            <a:r>
              <a:rPr lang="en-US" sz="2800" dirty="0" smtClean="0">
                <a:latin typeface="Times New Roman" pitchFamily="18" charset="0"/>
                <a:cs typeface="Times New Roman" pitchFamily="18" charset="0"/>
              </a:rPr>
              <a:t>       Using source too closely when paraphrasing</a:t>
            </a:r>
          </a:p>
          <a:p>
            <a:pPr>
              <a:buFont typeface="Wingdings" pitchFamily="2" charset="2"/>
              <a:buChar char="q"/>
            </a:pPr>
            <a:r>
              <a:rPr lang="en-US" sz="2800" dirty="0" smtClean="0">
                <a:latin typeface="Times New Roman" pitchFamily="18" charset="0"/>
                <a:cs typeface="Times New Roman" pitchFamily="18" charset="0"/>
              </a:rPr>
              <a:t>       Failure to use your own “voice”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533400"/>
          </a:xfrm>
        </p:spPr>
        <p:txBody>
          <a:bodyPr>
            <a:noAutofit/>
          </a:bodyPr>
          <a:lstStyle/>
          <a:p>
            <a:pPr algn="ctr"/>
            <a:r>
              <a:rPr lang="en-US" sz="4500" b="1" dirty="0" smtClean="0">
                <a:latin typeface="Monotype Corsiva" pitchFamily="66" charset="0"/>
                <a:cs typeface="Times New Roman" pitchFamily="18" charset="0"/>
              </a:rPr>
              <a:t>What are the consequences?</a:t>
            </a:r>
            <a:endParaRPr lang="en-US" sz="4500" dirty="0"/>
          </a:p>
        </p:txBody>
      </p:sp>
      <p:sp>
        <p:nvSpPr>
          <p:cNvPr id="3" name="Content Placeholder 2"/>
          <p:cNvSpPr>
            <a:spLocks noGrp="1"/>
          </p:cNvSpPr>
          <p:nvPr>
            <p:ph idx="1"/>
          </p:nvPr>
        </p:nvSpPr>
        <p:spPr>
          <a:xfrm>
            <a:off x="0" y="1295400"/>
            <a:ext cx="9144000" cy="5562600"/>
          </a:xfrm>
        </p:spPr>
        <p:txBody>
          <a:bodyPr>
            <a:normAutofit fontScale="62500" lnSpcReduction="20000"/>
          </a:bodyPr>
          <a:lstStyle/>
          <a:p>
            <a:pPr>
              <a:buFont typeface="Wingdings" pitchFamily="2" charset="2"/>
              <a:buChar char="v"/>
            </a:pPr>
            <a:r>
              <a:rPr lang="en-US" sz="2800" dirty="0" smtClean="0">
                <a:latin typeface="Times New Roman" pitchFamily="18" charset="0"/>
                <a:cs typeface="Times New Roman" pitchFamily="18" charset="0"/>
              </a:rPr>
              <a:t>Depends on set policies &amp; guidelines </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Depends on severity of act</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Warning- from instructor, higher-ups</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Reprimanding &amp; punishment</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Failing in assignment/course</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Suspension</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Expulsion</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Noting on transcription</a:t>
            </a:r>
          </a:p>
          <a:p>
            <a:pPr>
              <a:buFont typeface="Wingdings" pitchFamily="2" charset="2"/>
              <a:buChar char="v"/>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Any other- depending on act of plagiarism</a:t>
            </a:r>
          </a:p>
          <a:p>
            <a:pPr>
              <a:buNone/>
            </a:pPr>
            <a:endParaRPr lang="en-US" sz="2800" dirty="0" smtClean="0">
              <a:latin typeface="Times New Roman" pitchFamily="18" charset="0"/>
              <a:cs typeface="Times New Roman" pitchFamily="18" charset="0"/>
            </a:endParaRPr>
          </a:p>
          <a:p>
            <a:pPr>
              <a:buFont typeface="Wingdings" pitchFamily="2" charset="2"/>
              <a:buChar char="v"/>
            </a:pPr>
            <a:r>
              <a:rPr lang="en-US" sz="2800" dirty="0" smtClean="0">
                <a:latin typeface="Times New Roman" pitchFamily="18" charset="0"/>
                <a:cs typeface="Times New Roman" pitchFamily="18" charset="0"/>
              </a:rPr>
              <a:t> Remember- academic integrity &amp; self esteem at stake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a:scene3d>
            <a:camera prst="isometricOffAxis1Right"/>
            <a:lightRig rig="threePt" dir="t"/>
          </a:scene3d>
        </p:spPr>
        <p:txBody>
          <a:bodyPr>
            <a:normAutofit/>
          </a:bodyPr>
          <a:lstStyle/>
          <a:p>
            <a:pPr algn="ctr"/>
            <a:r>
              <a:rPr lang="en-US" sz="4500" b="1" dirty="0" smtClean="0">
                <a:ln w="18000">
                  <a:solidFill>
                    <a:schemeClr val="accent2">
                      <a:satMod val="140000"/>
                    </a:schemeClr>
                  </a:solidFill>
                  <a:prstDash val="solid"/>
                  <a:miter lim="800000"/>
                </a:ln>
                <a:solidFill>
                  <a:srgbClr val="7030A0"/>
                </a:solidFill>
                <a:effectLst>
                  <a:outerShdw blurRad="38100" dist="38100" dir="2700000" algn="tl">
                    <a:srgbClr val="000000">
                      <a:alpha val="43137"/>
                    </a:srgbClr>
                  </a:outerShdw>
                </a:effectLst>
                <a:latin typeface="Monotype Corsiva" pitchFamily="66" charset="0"/>
                <a:cs typeface="Times New Roman" pitchFamily="18" charset="0"/>
              </a:rPr>
              <a:t>How to Avoid Plagiarism</a:t>
            </a:r>
            <a:r>
              <a:rPr lang="en-US" sz="4500" b="1" dirty="0" smtClean="0">
                <a:effectLst>
                  <a:outerShdw blurRad="38100" dist="38100" dir="2700000" algn="tl">
                    <a:srgbClr val="000000">
                      <a:alpha val="43137"/>
                    </a:srgbClr>
                  </a:outerShdw>
                </a:effectLst>
                <a:latin typeface="Monotype Corsiva" pitchFamily="66" charset="0"/>
                <a:cs typeface="Times New Roman" pitchFamily="18" charset="0"/>
              </a:rPr>
              <a:t>?</a:t>
            </a:r>
            <a:endParaRPr lang="en-US" sz="45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2133600"/>
            <a:ext cx="9144000" cy="4724400"/>
          </a:xfrm>
        </p:spPr>
        <p:txBody>
          <a:bodyPr/>
          <a:lstStyle/>
          <a:p>
            <a:pPr>
              <a:buFont typeface="Wingdings" pitchFamily="2" charset="2"/>
              <a:buChar char="§"/>
            </a:pPr>
            <a:endParaRPr lang="en-US" sz="24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Effective  management of time</a:t>
            </a:r>
          </a:p>
          <a:p>
            <a:pPr>
              <a:buFont typeface="Wingdings" pitchFamily="2" charset="2"/>
              <a:buChar char="§"/>
            </a:pPr>
            <a:endParaRPr lang="en-US" sz="2400"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Developing good research skills</a:t>
            </a:r>
          </a:p>
          <a:p>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04088"/>
            <a:ext cx="9144000" cy="667512"/>
          </a:xfrm>
        </p:spPr>
        <p:txBody>
          <a:bodyPr>
            <a:noAutofit/>
          </a:bodyPr>
          <a:lstStyle/>
          <a:p>
            <a:pPr algn="ctr"/>
            <a:r>
              <a:rPr lang="en-US" sz="4500" b="1" dirty="0" smtClean="0">
                <a:latin typeface="Monotype Corsiva" pitchFamily="66" charset="0"/>
                <a:cs typeface="Times New Roman" pitchFamily="18" charset="0"/>
              </a:rPr>
              <a:t>Effective management of time</a:t>
            </a:r>
            <a:endParaRPr lang="en-US" sz="4500" dirty="0"/>
          </a:p>
        </p:txBody>
      </p:sp>
      <p:sp>
        <p:nvSpPr>
          <p:cNvPr id="3" name="Content Placeholder 2"/>
          <p:cNvSpPr>
            <a:spLocks noGrp="1"/>
          </p:cNvSpPr>
          <p:nvPr>
            <p:ph idx="1"/>
          </p:nvPr>
        </p:nvSpPr>
        <p:spPr>
          <a:xfrm>
            <a:off x="0" y="1447800"/>
            <a:ext cx="9144000" cy="5410200"/>
          </a:xfrm>
        </p:spPr>
        <p:txBody>
          <a:bodyPr>
            <a:normAutofit/>
          </a:bodyPr>
          <a:lstStyle/>
          <a:p>
            <a:pPr>
              <a:buFont typeface="Wingdings" pitchFamily="2" charset="2"/>
              <a:buChar char="q"/>
            </a:pPr>
            <a:r>
              <a:rPr lang="en-US" sz="2800" dirty="0" smtClean="0">
                <a:latin typeface="Times New Roman" pitchFamily="18" charset="0"/>
                <a:cs typeface="Times New Roman" pitchFamily="18" charset="0"/>
              </a:rPr>
              <a:t>Every task has timeline, due date, deadline</a:t>
            </a:r>
          </a:p>
          <a:p>
            <a:pPr>
              <a:buNone/>
            </a:pPr>
            <a:endParaRPr lang="en-US" sz="2800" dirty="0" smtClean="0">
              <a:latin typeface="Times New Roman" pitchFamily="18" charset="0"/>
              <a:cs typeface="Times New Roman" pitchFamily="18" charset="0"/>
            </a:endParaRPr>
          </a:p>
          <a:p>
            <a:pPr>
              <a:buNone/>
            </a:pPr>
            <a:r>
              <a:rPr lang="en-US" sz="2800" b="1" u="sng" dirty="0" smtClean="0">
                <a:latin typeface="Times New Roman" pitchFamily="18" charset="0"/>
                <a:cs typeface="Times New Roman" pitchFamily="18" charset="0"/>
              </a:rPr>
              <a:t>Note these dates &amp; allocate time &amp; follow schedule      accordingly</a:t>
            </a:r>
          </a:p>
          <a:p>
            <a:pPr>
              <a:buFont typeface="Wingdings" pitchFamily="2" charset="2"/>
              <a:buChar char="q"/>
            </a:pPr>
            <a:r>
              <a:rPr lang="en-US" sz="2800" dirty="0" smtClean="0">
                <a:latin typeface="Times New Roman" pitchFamily="18" charset="0"/>
                <a:cs typeface="Times New Roman" pitchFamily="18" charset="0"/>
              </a:rPr>
              <a:t>     Collecting information</a:t>
            </a:r>
          </a:p>
          <a:p>
            <a:pPr>
              <a:buFont typeface="Wingdings" pitchFamily="2" charset="2"/>
              <a:buChar char="q"/>
            </a:pPr>
            <a:r>
              <a:rPr lang="en-US" sz="2800" dirty="0" smtClean="0">
                <a:latin typeface="Times New Roman" pitchFamily="18" charset="0"/>
                <a:cs typeface="Times New Roman" pitchFamily="18" charset="0"/>
              </a:rPr>
              <a:t>     Reading &amp; taking notes</a:t>
            </a:r>
          </a:p>
          <a:p>
            <a:pPr>
              <a:buFont typeface="Wingdings" pitchFamily="2" charset="2"/>
              <a:buChar char="q"/>
            </a:pPr>
            <a:r>
              <a:rPr lang="en-US" sz="2800" dirty="0" smtClean="0">
                <a:latin typeface="Times New Roman" pitchFamily="18" charset="0"/>
                <a:cs typeface="Times New Roman" pitchFamily="18" charset="0"/>
              </a:rPr>
              <a:t>     Drawing an outline</a:t>
            </a:r>
          </a:p>
          <a:p>
            <a:pPr>
              <a:buFont typeface="Wingdings" pitchFamily="2" charset="2"/>
              <a:buChar char="q"/>
            </a:pPr>
            <a:r>
              <a:rPr lang="en-US" sz="2800" dirty="0" smtClean="0">
                <a:latin typeface="Times New Roman" pitchFamily="18" charset="0"/>
                <a:cs typeface="Times New Roman" pitchFamily="18" charset="0"/>
              </a:rPr>
              <a:t>     Preparing rough draft</a:t>
            </a:r>
          </a:p>
          <a:p>
            <a:pPr>
              <a:buFont typeface="Wingdings" pitchFamily="2" charset="2"/>
              <a:buChar char="q"/>
            </a:pPr>
            <a:r>
              <a:rPr lang="en-US" sz="2800" dirty="0" smtClean="0">
                <a:latin typeface="Times New Roman" pitchFamily="18" charset="0"/>
                <a:cs typeface="Times New Roman" pitchFamily="18" charset="0"/>
              </a:rPr>
              <a:t>     Final draft</a:t>
            </a:r>
          </a:p>
          <a:p>
            <a:pPr>
              <a:buFont typeface="Wingdings" pitchFamily="2" charset="2"/>
              <a:buChar char="q"/>
            </a:pPr>
            <a:r>
              <a:rPr lang="en-US" sz="2800" dirty="0" smtClean="0">
                <a:latin typeface="Times New Roman" pitchFamily="18" charset="0"/>
                <a:cs typeface="Times New Roman" pitchFamily="18" charset="0"/>
              </a:rPr>
              <a:t>     Extra time for last minute changes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995</TotalTime>
  <Words>2786</Words>
  <Application>Microsoft Office PowerPoint</Application>
  <PresentationFormat>On-screen Show (4:3)</PresentationFormat>
  <Paragraphs>560</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Flow</vt:lpstr>
      <vt:lpstr>What is Plagiarism? &amp; How to Avoid It</vt:lpstr>
      <vt:lpstr>Introduction</vt:lpstr>
      <vt:lpstr>What is Plagiarism?...</vt:lpstr>
      <vt:lpstr>       What constitutes a Plagiarism?...</vt:lpstr>
      <vt:lpstr>           Why do People Plagiarize?...</vt:lpstr>
      <vt:lpstr>Types of Plagiarism</vt:lpstr>
      <vt:lpstr>What are the consequences?</vt:lpstr>
      <vt:lpstr>How to Avoid Plagiarism?</vt:lpstr>
      <vt:lpstr>Effective management of time</vt:lpstr>
      <vt:lpstr>Developing Good Research Skills…</vt:lpstr>
      <vt:lpstr>Quoting</vt:lpstr>
      <vt:lpstr>Paraphrasing</vt:lpstr>
      <vt:lpstr>Summarizing</vt:lpstr>
      <vt:lpstr>Using content in Common knowledge/domain</vt:lpstr>
      <vt:lpstr>Detecting Plagiarism</vt:lpstr>
      <vt:lpstr>Plagiarism Detection Software</vt:lpstr>
      <vt:lpstr>Free Resources to check Plagiarism</vt:lpstr>
      <vt:lpstr> UGC (Promotion of Academic Integrity and Prevention of Plagiarism In Higher  Educational Institutions) Regulations, 2018 (Notification)</vt:lpstr>
      <vt:lpstr>Content to be checked necessarily under the guidelines of UGC</vt:lpstr>
      <vt:lpstr>Content not to be checked necessarily under the guidelines of UGC</vt:lpstr>
      <vt:lpstr>Similarity checks for exclusion from Plagiarism</vt:lpstr>
      <vt:lpstr>Levels of Plagiarism</vt:lpstr>
      <vt:lpstr>Penalties in case of plagiarism in submission of thesis and dissertations</vt:lpstr>
      <vt:lpstr>Penalties in case of plagiarism in academic and research publications</vt:lpstr>
      <vt:lpstr>UGC Reserves</vt:lpstr>
      <vt:lpstr>Slide 26</vt:lpstr>
      <vt:lpstr>Slide 27</vt:lpstr>
      <vt:lpstr>Slide 28</vt:lpstr>
      <vt:lpstr>Slide 29</vt:lpstr>
      <vt:lpstr>How to use?</vt:lpstr>
      <vt:lpstr>Useful information </vt:lpstr>
      <vt:lpstr>When analyzing the results from Urkund, note the following: </vt:lpstr>
      <vt:lpstr>Urkund differentiates the levels of index</vt:lpstr>
      <vt:lpstr>Slide 34</vt:lpstr>
      <vt:lpstr>Slide 35</vt:lpstr>
      <vt:lpstr>Slide 36</vt:lpstr>
      <vt:lpstr>   Avinashilingam Institute for Home Science and Higher Education for Women (Deemed to be University under Category ‘A’ by MHRD, Estd. u/s 3 of UGC Act 1956) Re-accredited with ‘A’ Grade by NAAC.Recognised by UGC Under Section 12 B Coimbatore – 641 043., Tamil Nadu, India   </vt:lpstr>
      <vt:lpstr> Avinashilingam Institute for Home Science and Higher Education for Women (Deemed to be University under Category ‘A’ by MHRD, Estd. u/s 3 of UGC Act 1956) Re-accredited with ‘A’ Grade by NAAC.Recognised by UGC Under Section 12 B Coimbatore – 641 043., Tamil Nadu, India</vt:lpstr>
      <vt:lpstr>Avinashilingam Institute for Home Science and Higher Education for Women (Deemed to be University under Category ‘A’ by MHRD, Estd. u/s 3 of UGC Act 1956) Re-accredited with ‘A’ Grade by NAAC.Recognised by UGC Under Section 12 B Coimbatore – 641 043., Tamil Nadu, India  </vt:lpstr>
      <vt:lpstr>Avinashilingam Institute for Home Science and Higher Education for Women (Deemed to be University under Category ‘A’ by MHRD, Estd. u/s 3 of UGC Act 1956) Re-accredited with ‘A’ Grade by NAAC.Recognised by UGC Under Section 12 B Coimbatore – 641 043., Tamil Nadu, India</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Plagiarism? &amp; How to Avoid It</dc:title>
  <dc:creator>Akila</dc:creator>
  <cp:lastModifiedBy>Acer</cp:lastModifiedBy>
  <cp:revision>94</cp:revision>
  <dcterms:created xsi:type="dcterms:W3CDTF">2018-09-26T09:03:30Z</dcterms:created>
  <dcterms:modified xsi:type="dcterms:W3CDTF">2018-12-17T07:02:28Z</dcterms:modified>
</cp:coreProperties>
</file>