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theme/themeOverride12.xml" ContentType="application/vnd.openxmlformats-officedocument.themeOverride+xml"/>
  <Override PartName="/ppt/theme/themeOverride30.xml" ContentType="application/vnd.openxmlformats-officedocument.themeOverr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heme/themeOverride5.xml" ContentType="application/vnd.openxmlformats-officedocument.themeOverr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heme/themeOverride19.xml" ContentType="application/vnd.openxmlformats-officedocument.themeOverride+xml"/>
  <Override PartName="/ppt/theme/themeOverride39.xml" ContentType="application/vnd.openxmlformats-officedocument.themeOverride+xml"/>
  <Override PartName="/ppt/theme/themeOverride17.xml" ContentType="application/vnd.openxmlformats-officedocument.themeOverride+xml"/>
  <Override PartName="/ppt/theme/themeOverride28.xml" ContentType="application/vnd.openxmlformats-officedocument.themeOverride+xml"/>
  <Override PartName="/ppt/theme/themeOverride37.xml" ContentType="application/vnd.openxmlformats-officedocument.themeOverride+xml"/>
  <Override PartName="/ppt/theme/themeOverride15.xml" ContentType="application/vnd.openxmlformats-officedocument.themeOverride+xml"/>
  <Override PartName="/ppt/theme/themeOverride24.xml" ContentType="application/vnd.openxmlformats-officedocument.themeOverride+xml"/>
  <Override PartName="/ppt/theme/themeOverride26.xml" ContentType="application/vnd.openxmlformats-officedocument.themeOverride+xml"/>
  <Override PartName="/ppt/theme/themeOverride35.xml" ContentType="application/vnd.openxmlformats-officedocument.themeOverr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13.xml" ContentType="application/vnd.openxmlformats-officedocument.themeOverride+xml"/>
  <Override PartName="/ppt/theme/themeOverride22.xml" ContentType="application/vnd.openxmlformats-officedocument.themeOverride+xml"/>
  <Override PartName="/ppt/theme/themeOverride33.xml" ContentType="application/vnd.openxmlformats-officedocument.themeOverride+xml"/>
  <Override PartName="/ppt/theme/themeOverride42.xml" ContentType="application/vnd.openxmlformats-officedocument.themeOverr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Override8.xml" ContentType="application/vnd.openxmlformats-officedocument.themeOverride+xml"/>
  <Override PartName="/ppt/theme/themeOverride11.xml" ContentType="application/vnd.openxmlformats-officedocument.themeOverride+xml"/>
  <Override PartName="/ppt/theme/themeOverride20.xml" ContentType="application/vnd.openxmlformats-officedocument.themeOverride+xml"/>
  <Override PartName="/ppt/notesSlides/notesSlide1.xml" ContentType="application/vnd.openxmlformats-officedocument.presentationml.notesSlide+xml"/>
  <Override PartName="/ppt/theme/themeOverride31.xml" ContentType="application/vnd.openxmlformats-officedocument.themeOverride+xml"/>
  <Override PartName="/ppt/theme/themeOverride40.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theme/themeOverride29.xml" ContentType="application/vnd.openxmlformats-officedocument.themeOverride+xml"/>
  <Override PartName="/ppt/theme/themeOverride38.xml" ContentType="application/vnd.openxmlformats-officedocument.themeOverride+xml"/>
  <Override PartName="/ppt/slideLayouts/slideLayout10.xml" ContentType="application/vnd.openxmlformats-officedocument.presentationml.slideLayout+xml"/>
  <Default Extension="gif" ContentType="image/gif"/>
  <Override PartName="/ppt/theme/themeOverride18.xml" ContentType="application/vnd.openxmlformats-officedocument.themeOverride+xml"/>
  <Override PartName="/ppt/theme/themeOverride27.xml" ContentType="application/vnd.openxmlformats-officedocument.themeOverride+xml"/>
  <Override PartName="/ppt/theme/themeOverride36.xml" ContentType="application/vnd.openxmlformats-officedocument.themeOverride+xml"/>
  <Override PartName="/ppt/theme/themeOverride16.xml" ContentType="application/vnd.openxmlformats-officedocument.themeOverride+xml"/>
  <Override PartName="/ppt/theme/themeOverride25.xml" ContentType="application/vnd.openxmlformats-officedocument.themeOverride+xml"/>
  <Override PartName="/ppt/theme/themeOverride34.xml" ContentType="application/vnd.openxmlformats-officedocument.themeOverride+xml"/>
  <Override PartName="/ppt/slides/slide8.xml" ContentType="application/vnd.openxmlformats-officedocument.presentationml.slide+xml"/>
  <Override PartName="/ppt/theme/themeOverride9.xml" ContentType="application/vnd.openxmlformats-officedocument.themeOverride+xml"/>
  <Override PartName="/ppt/theme/themeOverride14.xml" ContentType="application/vnd.openxmlformats-officedocument.themeOverride+xml"/>
  <Override PartName="/ppt/theme/themeOverride23.xml" ContentType="application/vnd.openxmlformats-officedocument.themeOverride+xml"/>
  <Override PartName="/ppt/theme/themeOverride32.xml" ContentType="application/vnd.openxmlformats-officedocument.themeOverride+xml"/>
  <Override PartName="/ppt/theme/themeOverride41.xml" ContentType="application/vnd.openxmlformats-officedocument.themeOverr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theme/themeOverride21.xml" ContentType="application/vnd.openxmlformats-officedocument.themeOverr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heme/themeOverride3.xml" ContentType="application/vnd.openxmlformats-officedocument.themeOverr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9"/>
  </p:notesMasterIdLst>
  <p:sldIdLst>
    <p:sldId id="256" r:id="rId2"/>
    <p:sldId id="257" r:id="rId3"/>
    <p:sldId id="258" r:id="rId4"/>
    <p:sldId id="269" r:id="rId5"/>
    <p:sldId id="270" r:id="rId6"/>
    <p:sldId id="259" r:id="rId7"/>
    <p:sldId id="260" r:id="rId8"/>
    <p:sldId id="271" r:id="rId9"/>
    <p:sldId id="261" r:id="rId10"/>
    <p:sldId id="262" r:id="rId11"/>
    <p:sldId id="263" r:id="rId12"/>
    <p:sldId id="273" r:id="rId13"/>
    <p:sldId id="264" r:id="rId14"/>
    <p:sldId id="265" r:id="rId15"/>
    <p:sldId id="266" r:id="rId16"/>
    <p:sldId id="267" r:id="rId17"/>
    <p:sldId id="268" r:id="rId18"/>
    <p:sldId id="275" r:id="rId19"/>
    <p:sldId id="277" r:id="rId20"/>
    <p:sldId id="279" r:id="rId21"/>
    <p:sldId id="283" r:id="rId22"/>
    <p:sldId id="281" r:id="rId23"/>
    <p:sldId id="282" r:id="rId24"/>
    <p:sldId id="285"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4" r:id="rId43"/>
    <p:sldId id="305" r:id="rId44"/>
    <p:sldId id="306" r:id="rId45"/>
    <p:sldId id="307" r:id="rId46"/>
    <p:sldId id="308" r:id="rId47"/>
    <p:sldId id="309"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250C5A-3918-4C84-8542-DF1596EF5C8C}" type="datetimeFigureOut">
              <a:rPr lang="en-US" smtClean="0"/>
              <a:pPr/>
              <a:t>12/19/2014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302135-882E-4547-BABB-F8306C7E2B3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302135-882E-4547-BABB-F8306C7E2B3D}" type="slidenum">
              <a:rPr lang="en-US" smtClean="0"/>
              <a:pPr/>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367B4A4B-2E10-4583-9E22-2665FF27CE66}" type="datetimeFigureOut">
              <a:rPr lang="en-US" smtClean="0"/>
              <a:pPr/>
              <a:t>12/19/2014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30BEFA-3F0A-46A9-B13A-F5158A3DB52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7B4A4B-2E10-4583-9E22-2665FF27CE66}"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0BEFA-3F0A-46A9-B13A-F5158A3DB5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67B4A4B-2E10-4583-9E22-2665FF27CE66}"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0BEFA-3F0A-46A9-B13A-F5158A3DB5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367B4A4B-2E10-4583-9E22-2665FF27CE66}" type="datetimeFigureOut">
              <a:rPr lang="en-US" smtClean="0"/>
              <a:pPr/>
              <a:t>12/19/2014</a:t>
            </a:fld>
            <a:endParaRPr lang="en-US"/>
          </a:p>
        </p:txBody>
      </p:sp>
      <p:sp>
        <p:nvSpPr>
          <p:cNvPr id="9" name="Slide Number Placeholder 8"/>
          <p:cNvSpPr>
            <a:spLocks noGrp="1"/>
          </p:cNvSpPr>
          <p:nvPr>
            <p:ph type="sldNum" sz="quarter" idx="15"/>
          </p:nvPr>
        </p:nvSpPr>
        <p:spPr/>
        <p:txBody>
          <a:bodyPr rtlCol="0"/>
          <a:lstStyle/>
          <a:p>
            <a:fld id="{AD30BEFA-3F0A-46A9-B13A-F5158A3DB527}"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367B4A4B-2E10-4583-9E22-2665FF27CE66}" type="datetimeFigureOut">
              <a:rPr lang="en-US" smtClean="0"/>
              <a:pPr/>
              <a:t>12/19/2014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30BEFA-3F0A-46A9-B13A-F5158A3DB52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67B4A4B-2E10-4583-9E22-2665FF27CE66}" type="datetimeFigureOut">
              <a:rPr lang="en-US" smtClean="0"/>
              <a:pPr/>
              <a:t>12/19/2014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0BEFA-3F0A-46A9-B13A-F5158A3DB527}"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67B4A4B-2E10-4583-9E22-2665FF27CE66}" type="datetimeFigureOut">
              <a:rPr lang="en-US" smtClean="0"/>
              <a:pPr/>
              <a:t>12/19/2014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30BEFA-3F0A-46A9-B13A-F5158A3DB527}"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367B4A4B-2E10-4583-9E22-2665FF27CE66}" type="datetimeFigureOut">
              <a:rPr lang="en-US" smtClean="0"/>
              <a:pPr/>
              <a:t>12/19/2014</a:t>
            </a:fld>
            <a:endParaRPr lang="en-US"/>
          </a:p>
        </p:txBody>
      </p:sp>
      <p:sp>
        <p:nvSpPr>
          <p:cNvPr id="7" name="Slide Number Placeholder 6"/>
          <p:cNvSpPr>
            <a:spLocks noGrp="1"/>
          </p:cNvSpPr>
          <p:nvPr>
            <p:ph type="sldNum" sz="quarter" idx="11"/>
          </p:nvPr>
        </p:nvSpPr>
        <p:spPr/>
        <p:txBody>
          <a:bodyPr rtlCol="0"/>
          <a:lstStyle/>
          <a:p>
            <a:fld id="{AD30BEFA-3F0A-46A9-B13A-F5158A3DB527}"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7B4A4B-2E10-4583-9E22-2665FF27CE66}" type="datetimeFigureOut">
              <a:rPr lang="en-US" smtClean="0"/>
              <a:pPr/>
              <a:t>12/19/2014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30BEFA-3F0A-46A9-B13A-F5158A3DB5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367B4A4B-2E10-4583-9E22-2665FF27CE66}" type="datetimeFigureOut">
              <a:rPr lang="en-US" smtClean="0"/>
              <a:pPr/>
              <a:t>12/19/2014</a:t>
            </a:fld>
            <a:endParaRPr lang="en-US"/>
          </a:p>
        </p:txBody>
      </p:sp>
      <p:sp>
        <p:nvSpPr>
          <p:cNvPr id="22" name="Slide Number Placeholder 21"/>
          <p:cNvSpPr>
            <a:spLocks noGrp="1"/>
          </p:cNvSpPr>
          <p:nvPr>
            <p:ph type="sldNum" sz="quarter" idx="15"/>
          </p:nvPr>
        </p:nvSpPr>
        <p:spPr/>
        <p:txBody>
          <a:bodyPr rtlCol="0"/>
          <a:lstStyle/>
          <a:p>
            <a:fld id="{AD30BEFA-3F0A-46A9-B13A-F5158A3DB527}"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367B4A4B-2E10-4583-9E22-2665FF27CE66}" type="datetimeFigureOut">
              <a:rPr lang="en-US" smtClean="0"/>
              <a:pPr/>
              <a:t>12/19/2014</a:t>
            </a:fld>
            <a:endParaRPr lang="en-US"/>
          </a:p>
        </p:txBody>
      </p:sp>
      <p:sp>
        <p:nvSpPr>
          <p:cNvPr id="18" name="Slide Number Placeholder 17"/>
          <p:cNvSpPr>
            <a:spLocks noGrp="1"/>
          </p:cNvSpPr>
          <p:nvPr>
            <p:ph type="sldNum" sz="quarter" idx="11"/>
          </p:nvPr>
        </p:nvSpPr>
        <p:spPr/>
        <p:txBody>
          <a:bodyPr rtlCol="0"/>
          <a:lstStyle/>
          <a:p>
            <a:fld id="{AD30BEFA-3F0A-46A9-B13A-F5158A3DB527}"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67B4A4B-2E10-4583-9E22-2665FF27CE66}" type="datetimeFigureOut">
              <a:rPr lang="en-US" smtClean="0"/>
              <a:pPr/>
              <a:t>12/19/2014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30BEFA-3F0A-46A9-B13A-F5158A3DB52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0.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1.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28600"/>
            <a:ext cx="6248400" cy="1143000"/>
          </a:xfrm>
        </p:spPr>
        <p:txBody>
          <a:bodyPr>
            <a:normAutofit/>
          </a:bodyPr>
          <a:lstStyle/>
          <a:p>
            <a:r>
              <a:rPr lang="en-US" sz="2400" dirty="0" smtClean="0">
                <a:solidFill>
                  <a:schemeClr val="accent4">
                    <a:lumMod val="50000"/>
                  </a:schemeClr>
                </a:solidFill>
              </a:rPr>
              <a:t>COMMUNITY AND SOCIAL SERVICE</a:t>
            </a:r>
            <a:br>
              <a:rPr lang="en-US" sz="2400" dirty="0" smtClean="0">
                <a:solidFill>
                  <a:schemeClr val="accent4">
                    <a:lumMod val="50000"/>
                  </a:schemeClr>
                </a:solidFill>
              </a:rPr>
            </a:br>
            <a:r>
              <a:rPr lang="en-US" sz="2400" dirty="0" smtClean="0">
                <a:solidFill>
                  <a:schemeClr val="accent4">
                    <a:lumMod val="50000"/>
                  </a:schemeClr>
                </a:solidFill>
              </a:rPr>
              <a:t>IN HIGHER EDUCATION</a:t>
            </a:r>
            <a:endParaRPr lang="en-US" sz="2400" dirty="0">
              <a:solidFill>
                <a:schemeClr val="accent4">
                  <a:lumMod val="50000"/>
                </a:schemeClr>
              </a:solidFill>
            </a:endParaRPr>
          </a:p>
        </p:txBody>
      </p:sp>
      <p:sp>
        <p:nvSpPr>
          <p:cNvPr id="3" name="Subtitle 2"/>
          <p:cNvSpPr>
            <a:spLocks noGrp="1"/>
          </p:cNvSpPr>
          <p:nvPr>
            <p:ph type="subTitle" idx="1"/>
          </p:nvPr>
        </p:nvSpPr>
        <p:spPr>
          <a:xfrm>
            <a:off x="1981200" y="5181600"/>
            <a:ext cx="6172200" cy="1371600"/>
          </a:xfrm>
        </p:spPr>
        <p:txBody>
          <a:bodyPr>
            <a:normAutofit/>
          </a:bodyPr>
          <a:lstStyle/>
          <a:p>
            <a:r>
              <a:rPr lang="en-US" sz="2400" dirty="0" smtClean="0">
                <a:solidFill>
                  <a:schemeClr val="accent2">
                    <a:lumMod val="50000"/>
                  </a:schemeClr>
                </a:solidFill>
              </a:rPr>
              <a:t>DEPARTMENT OF HOME SCIENCE EXTENSION  EDUCATION</a:t>
            </a:r>
            <a:endParaRPr lang="en-US" sz="2400"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a:bodyPr>
          <a:lstStyle/>
          <a:p>
            <a:r>
              <a:rPr lang="en-US" sz="2400" dirty="0" smtClean="0"/>
              <a:t>MOTIVATING STUDENTS AND STAFF FOR CSS</a:t>
            </a:r>
            <a:endParaRPr lang="en-US" sz="2400" dirty="0"/>
          </a:p>
        </p:txBody>
      </p:sp>
      <p:sp>
        <p:nvSpPr>
          <p:cNvPr id="3" name="Content Placeholder 2"/>
          <p:cNvSpPr>
            <a:spLocks noGrp="1"/>
          </p:cNvSpPr>
          <p:nvPr>
            <p:ph sz="quarter" idx="1"/>
          </p:nvPr>
        </p:nvSpPr>
        <p:spPr>
          <a:xfrm>
            <a:off x="457200" y="1143000"/>
            <a:ext cx="7467600" cy="5330952"/>
          </a:xfrm>
        </p:spPr>
        <p:txBody>
          <a:bodyPr>
            <a:noAutofit/>
          </a:bodyPr>
          <a:lstStyle/>
          <a:p>
            <a:pPr lvl="1" algn="just"/>
            <a:r>
              <a:rPr lang="en-US" sz="2200" dirty="0" smtClean="0"/>
              <a:t>The CSS programmes, need the whole hearted involvement of university administrators, Deans, Heads, staff and students.</a:t>
            </a:r>
          </a:p>
          <a:p>
            <a:pPr lvl="1" algn="just"/>
            <a:r>
              <a:rPr lang="en-US" sz="2200" dirty="0" smtClean="0"/>
              <a:t>They need to spell out and implement CSS programmes as part of their moral commitment for the wellbeing of the community in their neighborhood and the nation</a:t>
            </a:r>
          </a:p>
          <a:p>
            <a:pPr lvl="1" algn="just"/>
            <a:r>
              <a:rPr lang="en-US" sz="2200" dirty="0" smtClean="0"/>
              <a:t>Only such understanding, commitment and dedication can create a conviction for continued, meaningful association with CSS.</a:t>
            </a:r>
          </a:p>
          <a:p>
            <a:pPr lvl="1" algn="just"/>
            <a:r>
              <a:rPr lang="en-US" sz="2200" dirty="0" smtClean="0"/>
              <a:t>The importance of people’s participation and co-operation and co-ordination with other personnel should be recognized by the participants in CSS.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1143000"/>
          </a:xfrm>
        </p:spPr>
        <p:txBody>
          <a:bodyPr>
            <a:normAutofit/>
          </a:bodyPr>
          <a:lstStyle/>
          <a:p>
            <a:r>
              <a:rPr lang="en-US" dirty="0" smtClean="0"/>
              <a:t> </a:t>
            </a:r>
            <a:r>
              <a:rPr lang="en-US" sz="3200" dirty="0" smtClean="0"/>
              <a:t>MOTIVATING STUDENTS AND STAFF FOR CSS                                         Contd..</a:t>
            </a:r>
            <a:endParaRPr lang="en-US" dirty="0"/>
          </a:p>
        </p:txBody>
      </p:sp>
      <p:sp>
        <p:nvSpPr>
          <p:cNvPr id="3" name="Content Placeholder 2"/>
          <p:cNvSpPr>
            <a:spLocks noGrp="1"/>
          </p:cNvSpPr>
          <p:nvPr>
            <p:ph sz="quarter" idx="1"/>
          </p:nvPr>
        </p:nvSpPr>
        <p:spPr>
          <a:xfrm>
            <a:off x="457200" y="1600200"/>
            <a:ext cx="8305800" cy="4873752"/>
          </a:xfrm>
        </p:spPr>
        <p:txBody>
          <a:bodyPr>
            <a:noAutofit/>
          </a:bodyPr>
          <a:lstStyle/>
          <a:p>
            <a:pPr lvl="2"/>
            <a:r>
              <a:rPr lang="en-US" sz="2000" dirty="0" smtClean="0"/>
              <a:t>The CSS Committee should consist of students and teachers actively interested in the effort.</a:t>
            </a:r>
          </a:p>
          <a:p>
            <a:pPr lvl="2"/>
            <a:r>
              <a:rPr lang="en-US" sz="2000" dirty="0" smtClean="0"/>
              <a:t>The members of this committee can help to select the village / community for adoption after consulting the community leaders and concerned development officials</a:t>
            </a:r>
            <a:r>
              <a:rPr lang="en-US" sz="4800" dirty="0" smtClean="0"/>
              <a:t>.</a:t>
            </a:r>
          </a:p>
          <a:p>
            <a:pPr lvl="2"/>
            <a:r>
              <a:rPr lang="en-US" dirty="0" smtClean="0"/>
              <a:t>This can be done in an informal meeting in the village / or slum.</a:t>
            </a:r>
          </a:p>
          <a:p>
            <a:pPr lvl="2"/>
            <a:r>
              <a:rPr lang="en-US" sz="2000" dirty="0" smtClean="0"/>
              <a:t>Development of  strong rapport with the members of the community will help the students to identify themselves with the community.</a:t>
            </a:r>
          </a:p>
          <a:p>
            <a:pPr lvl="2"/>
            <a:r>
              <a:rPr lang="en-US" sz="2000" dirty="0" smtClean="0"/>
              <a:t>This can be made possible by providing them with opportunities to take part in selected  celebrations of the community.</a:t>
            </a:r>
          </a:p>
          <a:p>
            <a:pPr>
              <a:buNone/>
            </a:pPr>
            <a:endParaRPr lang="en-US" sz="20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1143000"/>
          </a:xfrm>
        </p:spPr>
        <p:txBody>
          <a:bodyPr>
            <a:normAutofit/>
          </a:bodyPr>
          <a:lstStyle/>
          <a:p>
            <a:r>
              <a:rPr lang="en-US" dirty="0" smtClean="0"/>
              <a:t> </a:t>
            </a:r>
            <a:r>
              <a:rPr lang="en-US" sz="3200" dirty="0" smtClean="0">
                <a:solidFill>
                  <a:srgbClr val="0070C0"/>
                </a:solidFill>
              </a:rPr>
              <a:t>MOTIVATING STUDENTS AND STAFF FOR CSS                                         </a:t>
            </a:r>
            <a:r>
              <a:rPr lang="en-US" sz="3200" dirty="0" smtClean="0"/>
              <a:t>Contd..</a:t>
            </a:r>
            <a:endParaRPr lang="en-US" dirty="0"/>
          </a:p>
        </p:txBody>
      </p:sp>
      <p:sp>
        <p:nvSpPr>
          <p:cNvPr id="3" name="Content Placeholder 2"/>
          <p:cNvSpPr>
            <a:spLocks noGrp="1"/>
          </p:cNvSpPr>
          <p:nvPr>
            <p:ph sz="quarter" idx="1"/>
          </p:nvPr>
        </p:nvSpPr>
        <p:spPr>
          <a:xfrm>
            <a:off x="457200" y="1600200"/>
            <a:ext cx="8305800" cy="4873752"/>
          </a:xfrm>
        </p:spPr>
        <p:txBody>
          <a:bodyPr>
            <a:noAutofit/>
          </a:bodyPr>
          <a:lstStyle/>
          <a:p>
            <a:pPr lvl="1" algn="just"/>
            <a:r>
              <a:rPr lang="en-US" sz="2200" dirty="0" smtClean="0">
                <a:latin typeface="Arial Narrow" pitchFamily="34" charset="0"/>
              </a:rPr>
              <a:t>Rapport can be further strengthened by allotting certain number of households to each student to carry out the development programmes steadily.</a:t>
            </a:r>
          </a:p>
          <a:p>
            <a:pPr lvl="1" algn="just"/>
            <a:r>
              <a:rPr lang="en-US" sz="2200" dirty="0" smtClean="0">
                <a:latin typeface="Arial Narrow" pitchFamily="34" charset="0"/>
              </a:rPr>
              <a:t>The encouragement given by the Head of the University or head of the department by his/her frequent visits to the field will improve the morale of the students and the teachers.</a:t>
            </a:r>
          </a:p>
          <a:p>
            <a:pPr lvl="1" algn="just"/>
            <a:r>
              <a:rPr lang="en-US" sz="2200" dirty="0" smtClean="0">
                <a:latin typeface="Arial Narrow" pitchFamily="34" charset="0"/>
              </a:rPr>
              <a:t>Adequate publicity for achievements both in the University and community, through different communication media will make the students feel proud of their efforts.</a:t>
            </a:r>
          </a:p>
          <a:p>
            <a:pPr lvl="1" algn="just"/>
            <a:r>
              <a:rPr lang="en-US" sz="2200" dirty="0" smtClean="0">
                <a:latin typeface="Arial Narrow" pitchFamily="34" charset="0"/>
              </a:rPr>
              <a:t>Special prizes  can be awarded for the outstanding CSS workers during the University day functions.</a:t>
            </a:r>
          </a:p>
          <a:p>
            <a:pPr>
              <a:buNone/>
            </a:pPr>
            <a:endParaRPr lang="en-US" sz="20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05800" cy="563562"/>
          </a:xfrm>
        </p:spPr>
        <p:txBody>
          <a:bodyPr>
            <a:normAutofit/>
          </a:bodyPr>
          <a:lstStyle/>
          <a:p>
            <a:r>
              <a:rPr lang="en-US" sz="2400" b="1" dirty="0" smtClean="0">
                <a:solidFill>
                  <a:srgbClr val="0070C0"/>
                </a:solidFill>
              </a:rPr>
              <a:t>MOTIVATING THE COMMUNITY FOR CSS WORK</a:t>
            </a:r>
            <a:endParaRPr lang="en-US" sz="2400" b="1" dirty="0">
              <a:solidFill>
                <a:srgbClr val="0070C0"/>
              </a:solidFill>
            </a:endParaRPr>
          </a:p>
        </p:txBody>
      </p:sp>
      <p:sp>
        <p:nvSpPr>
          <p:cNvPr id="3" name="Content Placeholder 2"/>
          <p:cNvSpPr>
            <a:spLocks noGrp="1"/>
          </p:cNvSpPr>
          <p:nvPr>
            <p:ph sz="quarter" idx="1"/>
          </p:nvPr>
        </p:nvSpPr>
        <p:spPr>
          <a:xfrm>
            <a:off x="457200" y="2438400"/>
            <a:ext cx="7467600" cy="1676400"/>
          </a:xfrm>
        </p:spPr>
        <p:txBody>
          <a:bodyPr>
            <a:noAutofit/>
          </a:bodyPr>
          <a:lstStyle/>
          <a:p>
            <a:pPr algn="just"/>
            <a:r>
              <a:rPr lang="en-US" sz="3200" dirty="0" smtClean="0"/>
              <a:t>Motivation of the community is essential for the acceptance of CSS programmes, full involvement of the people and the ultimate success of the efforts.</a:t>
            </a:r>
            <a:endParaRPr lang="en-US" sz="32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solidFill>
                  <a:srgbClr val="0070C0"/>
                </a:solidFill>
              </a:rPr>
              <a:t>SELECTION OF THE AREA OF WORK: VILLAGE / SLUM</a:t>
            </a:r>
            <a:endParaRPr lang="en-US" sz="2400" dirty="0">
              <a:solidFill>
                <a:srgbClr val="0070C0"/>
              </a:solidFill>
            </a:endParaRPr>
          </a:p>
        </p:txBody>
      </p:sp>
      <p:sp>
        <p:nvSpPr>
          <p:cNvPr id="3" name="Content Placeholder 2"/>
          <p:cNvSpPr>
            <a:spLocks noGrp="1"/>
          </p:cNvSpPr>
          <p:nvPr>
            <p:ph sz="quarter" idx="1"/>
          </p:nvPr>
        </p:nvSpPr>
        <p:spPr>
          <a:xfrm>
            <a:off x="457200" y="1905000"/>
            <a:ext cx="7467600" cy="4568952"/>
          </a:xfrm>
        </p:spPr>
        <p:txBody>
          <a:bodyPr>
            <a:normAutofit/>
          </a:bodyPr>
          <a:lstStyle/>
          <a:p>
            <a:r>
              <a:rPr lang="en-US" sz="4000" dirty="0" smtClean="0"/>
              <a:t>Accessibility of the area</a:t>
            </a:r>
          </a:p>
          <a:p>
            <a:r>
              <a:rPr lang="en-US" sz="4000" dirty="0" smtClean="0"/>
              <a:t>Co-operation of the community</a:t>
            </a:r>
          </a:p>
          <a:p>
            <a:r>
              <a:rPr lang="en-US" sz="4000" dirty="0" smtClean="0"/>
              <a:t>Collaboration with officials</a:t>
            </a:r>
          </a:p>
          <a:p>
            <a:r>
              <a:rPr lang="en-US" sz="4000" dirty="0" smtClean="0"/>
              <a:t>Existence of other National or State programmes.</a:t>
            </a:r>
            <a:endParaRPr lang="en-US" sz="4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US" sz="2400" dirty="0" smtClean="0">
                <a:solidFill>
                  <a:srgbClr val="0070C0"/>
                </a:solidFill>
              </a:rPr>
              <a:t>PLANNING THE CSS PROGRAMME</a:t>
            </a:r>
            <a:endParaRPr lang="en-US" sz="2400" dirty="0">
              <a:solidFill>
                <a:srgbClr val="0070C0"/>
              </a:solidFill>
            </a:endParaRPr>
          </a:p>
        </p:txBody>
      </p:sp>
      <p:sp>
        <p:nvSpPr>
          <p:cNvPr id="3" name="Content Placeholder 2"/>
          <p:cNvSpPr>
            <a:spLocks noGrp="1"/>
          </p:cNvSpPr>
          <p:nvPr>
            <p:ph sz="quarter" idx="1"/>
          </p:nvPr>
        </p:nvSpPr>
        <p:spPr/>
        <p:txBody>
          <a:bodyPr>
            <a:normAutofit/>
          </a:bodyPr>
          <a:lstStyle/>
          <a:p>
            <a:r>
              <a:rPr lang="en-US" sz="3200" dirty="0" smtClean="0"/>
              <a:t>Fact finding</a:t>
            </a:r>
          </a:p>
          <a:p>
            <a:r>
              <a:rPr lang="en-US" sz="3200" dirty="0" smtClean="0"/>
              <a:t>Locating needs and resources</a:t>
            </a:r>
          </a:p>
          <a:p>
            <a:r>
              <a:rPr lang="en-US" sz="3200" dirty="0" smtClean="0"/>
              <a:t>Fixing priorities</a:t>
            </a:r>
          </a:p>
          <a:p>
            <a:r>
              <a:rPr lang="en-US" sz="3200" dirty="0" smtClean="0"/>
              <a:t>Setting up objectives</a:t>
            </a:r>
          </a:p>
          <a:p>
            <a:r>
              <a:rPr lang="en-US" sz="3200" dirty="0" smtClean="0"/>
              <a:t>Outlining the programme</a:t>
            </a:r>
          </a:p>
          <a:p>
            <a:r>
              <a:rPr lang="en-US" sz="3200" dirty="0" smtClean="0"/>
              <a:t>Eliciting people’s participation</a:t>
            </a:r>
          </a:p>
          <a:p>
            <a:r>
              <a:rPr lang="en-US" sz="3200" dirty="0" smtClean="0"/>
              <a:t>Collaborating with officials</a:t>
            </a:r>
            <a:endParaRPr lang="en-US" sz="32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305800" cy="1143000"/>
          </a:xfrm>
        </p:spPr>
        <p:txBody>
          <a:bodyPr>
            <a:normAutofit/>
          </a:bodyPr>
          <a:lstStyle/>
          <a:p>
            <a:r>
              <a:rPr lang="en-US" sz="2400" dirty="0" smtClean="0">
                <a:solidFill>
                  <a:srgbClr val="0070C0"/>
                </a:solidFill>
              </a:rPr>
              <a:t>RESOURCE MOBILIZATION</a:t>
            </a:r>
            <a:r>
              <a:rPr lang="en-US" sz="2000" dirty="0" smtClean="0"/>
              <a:t/>
            </a:r>
            <a:br>
              <a:rPr lang="en-US" sz="2000" dirty="0" smtClean="0"/>
            </a:br>
            <a:endParaRPr lang="en-US" sz="2000" dirty="0"/>
          </a:p>
        </p:txBody>
      </p:sp>
      <p:sp>
        <p:nvSpPr>
          <p:cNvPr id="3" name="Content Placeholder 2"/>
          <p:cNvSpPr>
            <a:spLocks noGrp="1"/>
          </p:cNvSpPr>
          <p:nvPr>
            <p:ph sz="quarter" idx="1"/>
          </p:nvPr>
        </p:nvSpPr>
        <p:spPr>
          <a:xfrm>
            <a:off x="457200" y="2286000"/>
            <a:ext cx="7467600" cy="4187952"/>
          </a:xfrm>
        </p:spPr>
        <p:txBody>
          <a:bodyPr>
            <a:normAutofit/>
          </a:bodyPr>
          <a:lstStyle/>
          <a:p>
            <a:r>
              <a:rPr lang="en-US" sz="4000" dirty="0" smtClean="0"/>
              <a:t>Financial</a:t>
            </a:r>
          </a:p>
          <a:p>
            <a:r>
              <a:rPr lang="en-US" sz="4000" dirty="0" smtClean="0"/>
              <a:t>Other material</a:t>
            </a:r>
          </a:p>
          <a:p>
            <a:r>
              <a:rPr lang="en-US" sz="4000" dirty="0" smtClean="0"/>
              <a:t>Human</a:t>
            </a:r>
          </a:p>
          <a:p>
            <a:pPr>
              <a:buNone/>
            </a:pPr>
            <a:endParaRPr lang="en-US" sz="18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a:bodyPr>
          <a:lstStyle/>
          <a:p>
            <a:r>
              <a:rPr lang="en-US" sz="2400" dirty="0" smtClean="0">
                <a:solidFill>
                  <a:srgbClr val="C00000"/>
                </a:solidFill>
              </a:rPr>
              <a:t>CAMPS IN THE ADOPTED AREAS</a:t>
            </a:r>
            <a:endParaRPr lang="en-US" sz="2400" dirty="0">
              <a:solidFill>
                <a:srgbClr val="C00000"/>
              </a:solidFill>
            </a:endParaRPr>
          </a:p>
        </p:txBody>
      </p:sp>
      <p:sp>
        <p:nvSpPr>
          <p:cNvPr id="3" name="Content Placeholder 2"/>
          <p:cNvSpPr>
            <a:spLocks noGrp="1"/>
          </p:cNvSpPr>
          <p:nvPr>
            <p:ph sz="quarter" idx="1"/>
          </p:nvPr>
        </p:nvSpPr>
        <p:spPr>
          <a:xfrm>
            <a:off x="457200" y="838200"/>
            <a:ext cx="7467600" cy="5635752"/>
          </a:xfrm>
        </p:spPr>
        <p:txBody>
          <a:bodyPr>
            <a:normAutofit fontScale="92500" lnSpcReduction="10000"/>
          </a:bodyPr>
          <a:lstStyle/>
          <a:p>
            <a:pPr algn="just"/>
            <a:r>
              <a:rPr lang="en-US" sz="2600" dirty="0" smtClean="0">
                <a:solidFill>
                  <a:srgbClr val="0070C0"/>
                </a:solidFill>
                <a:latin typeface="Arial Narrow" pitchFamily="34" charset="0"/>
              </a:rPr>
              <a:t>It may not be possible to accomplish all the targets with the two hours / week allotted for CSS.</a:t>
            </a:r>
          </a:p>
          <a:p>
            <a:pPr algn="just"/>
            <a:r>
              <a:rPr lang="en-US" sz="2600" dirty="0" smtClean="0">
                <a:solidFill>
                  <a:srgbClr val="0070C0"/>
                </a:solidFill>
                <a:latin typeface="Arial Narrow" pitchFamily="34" charset="0"/>
              </a:rPr>
              <a:t>Wherever intensive work is necessary, more time will need to be given.</a:t>
            </a:r>
          </a:p>
          <a:p>
            <a:pPr algn="just"/>
            <a:r>
              <a:rPr lang="en-US" sz="2600" dirty="0" smtClean="0">
                <a:solidFill>
                  <a:srgbClr val="0070C0"/>
                </a:solidFill>
                <a:latin typeface="Arial Narrow" pitchFamily="34" charset="0"/>
              </a:rPr>
              <a:t>This can be done organizing camps in the project areas.</a:t>
            </a:r>
          </a:p>
          <a:p>
            <a:pPr algn="just"/>
            <a:r>
              <a:rPr lang="en-US" sz="2600" dirty="0" smtClean="0">
                <a:solidFill>
                  <a:srgbClr val="0070C0"/>
                </a:solidFill>
                <a:latin typeface="Arial Narrow" pitchFamily="34" charset="0"/>
              </a:rPr>
              <a:t>‘Orientation’ camps can be organized for short durations or probably as one day camps or week-end camps.</a:t>
            </a:r>
          </a:p>
          <a:p>
            <a:pPr algn="just"/>
            <a:r>
              <a:rPr lang="en-US" sz="2600" dirty="0" smtClean="0">
                <a:solidFill>
                  <a:srgbClr val="0070C0"/>
                </a:solidFill>
                <a:latin typeface="Arial Narrow" pitchFamily="34" charset="0"/>
              </a:rPr>
              <a:t>For instance, the baseline survey can be completed during the first camp, which may provide ample time for the students and staff to get to know the community and leaders and to establish rapport, prior to data collection</a:t>
            </a:r>
          </a:p>
          <a:p>
            <a:pPr algn="just"/>
            <a:r>
              <a:rPr lang="en-US" sz="2600" dirty="0" smtClean="0">
                <a:solidFill>
                  <a:srgbClr val="0070C0"/>
                </a:solidFill>
                <a:latin typeface="Arial Narrow" pitchFamily="34" charset="0"/>
              </a:rPr>
              <a:t>The good-will created between the CSS groups and the community will enable the students to be exposed to village/slum life and problems and provide a strong basis for mutual understanding.</a:t>
            </a:r>
          </a:p>
          <a:p>
            <a:endParaRPr lang="en-US" sz="20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Selection of Project</a:t>
            </a:r>
            <a:endParaRPr lang="en-US" dirty="0"/>
          </a:p>
        </p:txBody>
      </p:sp>
      <p:sp>
        <p:nvSpPr>
          <p:cNvPr id="2" name="Content Placeholder 1"/>
          <p:cNvSpPr>
            <a:spLocks noGrp="1"/>
          </p:cNvSpPr>
          <p:nvPr>
            <p:ph sz="quarter" idx="1"/>
          </p:nvPr>
        </p:nvSpPr>
        <p:spPr>
          <a:xfrm>
            <a:off x="381000" y="2057400"/>
            <a:ext cx="8534400" cy="3611563"/>
          </a:xfrm>
        </p:spPr>
        <p:txBody>
          <a:bodyPr/>
          <a:lstStyle/>
          <a:p>
            <a:pPr>
              <a:buNone/>
            </a:pPr>
            <a:r>
              <a:rPr lang="en-US" dirty="0" smtClean="0"/>
              <a:t>  There is a wide variety of programmes that can be undertaken through the CSS. These can be classified as:</a:t>
            </a:r>
          </a:p>
          <a:p>
            <a:pPr lvl="6">
              <a:buBlip>
                <a:blip r:embed="rId3"/>
              </a:buBlip>
            </a:pPr>
            <a:r>
              <a:rPr lang="en-US" sz="2400" dirty="0" smtClean="0"/>
              <a:t>General project</a:t>
            </a:r>
          </a:p>
          <a:p>
            <a:pPr lvl="6">
              <a:buBlip>
                <a:blip r:embed="rId3"/>
              </a:buBlip>
            </a:pPr>
            <a:r>
              <a:rPr lang="en-US" sz="2400" dirty="0" smtClean="0"/>
              <a:t> Subject matter oriented project and </a:t>
            </a:r>
          </a:p>
          <a:p>
            <a:pPr lvl="6">
              <a:buBlip>
                <a:blip r:embed="rId3"/>
              </a:buBlip>
            </a:pPr>
            <a:r>
              <a:rPr lang="en-US" sz="2400" dirty="0" smtClean="0"/>
              <a:t> Camps for general and subject related project </a:t>
            </a:r>
          </a:p>
          <a:p>
            <a:pPr>
              <a:buNone/>
            </a:pPr>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General project</a:t>
            </a:r>
            <a:endParaRPr lang="en-US" dirty="0"/>
          </a:p>
        </p:txBody>
      </p:sp>
      <p:sp>
        <p:nvSpPr>
          <p:cNvPr id="2" name="Content Placeholder 1"/>
          <p:cNvSpPr>
            <a:spLocks noGrp="1"/>
          </p:cNvSpPr>
          <p:nvPr>
            <p:ph sz="quarter" idx="1"/>
          </p:nvPr>
        </p:nvSpPr>
        <p:spPr>
          <a:xfrm>
            <a:off x="457200" y="2057400"/>
            <a:ext cx="8229600" cy="3949891"/>
          </a:xfrm>
        </p:spPr>
        <p:txBody>
          <a:bodyPr/>
          <a:lstStyle/>
          <a:p>
            <a:r>
              <a:rPr lang="en-US" dirty="0" smtClean="0">
                <a:latin typeface="Arial Narrow" pitchFamily="34" charset="0"/>
              </a:rPr>
              <a:t>General project can be undertaken by all the groups of student irrespective of the subject matter studied.</a:t>
            </a:r>
          </a:p>
          <a:p>
            <a:endParaRPr lang="en-US" dirty="0" smtClean="0">
              <a:latin typeface="Arial Narrow" pitchFamily="34" charset="0"/>
            </a:endParaRPr>
          </a:p>
          <a:p>
            <a:pPr marL="1117854" lvl="2" indent="-514350">
              <a:buAutoNum type="alphaLcPeriod"/>
            </a:pPr>
            <a:r>
              <a:rPr lang="en-US" dirty="0" smtClean="0"/>
              <a:t>General common project</a:t>
            </a:r>
          </a:p>
          <a:p>
            <a:pPr marL="1117854" lvl="2" indent="-514350">
              <a:buNone/>
            </a:pPr>
            <a:endParaRPr lang="en-US" dirty="0" smtClean="0"/>
          </a:p>
          <a:p>
            <a:pPr marL="1117854" lvl="2" indent="-514350">
              <a:buAutoNum type="alphaLcPeriod"/>
            </a:pPr>
            <a:r>
              <a:rPr lang="en-US" dirty="0" smtClean="0"/>
              <a:t>Subject matter oriented project</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normAutofit/>
          </a:bodyPr>
          <a:lstStyle/>
          <a:p>
            <a:pPr algn="r"/>
            <a:r>
              <a:rPr lang="en-US" sz="3200" dirty="0" smtClean="0">
                <a:solidFill>
                  <a:schemeClr val="accent1">
                    <a:lumMod val="60000"/>
                    <a:lumOff val="40000"/>
                  </a:schemeClr>
                </a:solidFill>
              </a:rPr>
              <a:t>ACKNOWLEDGEMENT</a:t>
            </a:r>
            <a:r>
              <a:rPr lang="en-US" sz="2800" dirty="0" smtClean="0">
                <a:solidFill>
                  <a:schemeClr val="accent1">
                    <a:lumMod val="60000"/>
                    <a:lumOff val="40000"/>
                  </a:schemeClr>
                </a:solidFill>
              </a:rPr>
              <a:t> </a:t>
            </a:r>
            <a:endParaRPr lang="en-US" sz="2800" dirty="0">
              <a:solidFill>
                <a:schemeClr val="accent1">
                  <a:lumMod val="60000"/>
                  <a:lumOff val="40000"/>
                </a:schemeClr>
              </a:solidFill>
            </a:endParaRPr>
          </a:p>
        </p:txBody>
      </p:sp>
      <p:sp>
        <p:nvSpPr>
          <p:cNvPr id="3" name="Content Placeholder 2"/>
          <p:cNvSpPr>
            <a:spLocks noGrp="1"/>
          </p:cNvSpPr>
          <p:nvPr>
            <p:ph sz="quarter" idx="1"/>
          </p:nvPr>
        </p:nvSpPr>
        <p:spPr>
          <a:xfrm>
            <a:off x="457200" y="3581400"/>
            <a:ext cx="8229600" cy="1981200"/>
          </a:xfrm>
        </p:spPr>
        <p:txBody>
          <a:bodyPr>
            <a:noAutofit/>
          </a:bodyPr>
          <a:lstStyle/>
          <a:p>
            <a:pPr algn="just"/>
            <a:r>
              <a:rPr lang="en-US" sz="2800" dirty="0" smtClean="0">
                <a:solidFill>
                  <a:srgbClr val="0070C0"/>
                </a:solidFill>
              </a:rPr>
              <a:t>The students and staff of the academic year 1976-77 were the pioneers in this constructive and novel educational Endeavour.</a:t>
            </a:r>
            <a:endParaRPr lang="en-US" sz="2800" dirty="0">
              <a:solidFill>
                <a:srgbClr val="0070C0"/>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lstStyle/>
          <a:p>
            <a:r>
              <a:rPr lang="en-US" dirty="0" smtClean="0">
                <a:latin typeface="Arial Narrow" pitchFamily="34" charset="0"/>
              </a:rPr>
              <a:t>Subject common project</a:t>
            </a:r>
            <a:endParaRPr lang="en-US" dirty="0">
              <a:latin typeface="Arial Narrow" pitchFamily="34" charset="0"/>
            </a:endParaRPr>
          </a:p>
        </p:txBody>
      </p:sp>
      <p:sp>
        <p:nvSpPr>
          <p:cNvPr id="2" name="Content Placeholder 1"/>
          <p:cNvSpPr>
            <a:spLocks noGrp="1"/>
          </p:cNvSpPr>
          <p:nvPr>
            <p:ph sz="quarter" idx="1"/>
          </p:nvPr>
        </p:nvSpPr>
        <p:spPr>
          <a:xfrm>
            <a:off x="457200" y="1295400"/>
            <a:ext cx="8229600" cy="4572000"/>
          </a:xfrm>
        </p:spPr>
        <p:txBody>
          <a:bodyPr>
            <a:normAutofit fontScale="92500" lnSpcReduction="20000"/>
          </a:bodyPr>
          <a:lstStyle/>
          <a:p>
            <a:pPr marL="624078" indent="-514350">
              <a:buNone/>
            </a:pPr>
            <a:r>
              <a:rPr lang="en-US" b="1" dirty="0" smtClean="0">
                <a:solidFill>
                  <a:srgbClr val="00B050"/>
                </a:solidFill>
                <a:latin typeface="Times New Roman" pitchFamily="18" charset="0"/>
                <a:cs typeface="Times New Roman" pitchFamily="18" charset="0"/>
              </a:rPr>
              <a:t>Tamil</a:t>
            </a:r>
          </a:p>
          <a:p>
            <a:pPr marL="1117854" lvl="2" indent="-514350">
              <a:lnSpc>
                <a:spcPct val="150000"/>
              </a:lnSpc>
            </a:pPr>
            <a:r>
              <a:rPr lang="en-US" sz="2600" dirty="0" smtClean="0">
                <a:latin typeface="Times New Roman" pitchFamily="18" charset="0"/>
                <a:cs typeface="Times New Roman" pitchFamily="18" charset="0"/>
              </a:rPr>
              <a:t>Phonetic training</a:t>
            </a:r>
          </a:p>
          <a:p>
            <a:pPr marL="1117854" lvl="2" indent="-514350">
              <a:lnSpc>
                <a:spcPct val="150000"/>
              </a:lnSpc>
            </a:pPr>
            <a:r>
              <a:rPr lang="en-US" sz="2600" dirty="0" smtClean="0">
                <a:latin typeface="Times New Roman" pitchFamily="18" charset="0"/>
                <a:cs typeface="Times New Roman" pitchFamily="18" charset="0"/>
              </a:rPr>
              <a:t>Write-ups for newspapers, radio talk</a:t>
            </a:r>
          </a:p>
          <a:p>
            <a:pPr marL="1117854" lvl="2" indent="-514350">
              <a:lnSpc>
                <a:spcPct val="150000"/>
              </a:lnSpc>
            </a:pPr>
            <a:r>
              <a:rPr lang="en-US" sz="2600" dirty="0" smtClean="0">
                <a:latin typeface="Times New Roman" pitchFamily="18" charset="0"/>
                <a:cs typeface="Times New Roman" pitchFamily="18" charset="0"/>
              </a:rPr>
              <a:t>Training in folklore and arts</a:t>
            </a:r>
          </a:p>
          <a:p>
            <a:pPr marL="1117854" lvl="2" indent="-514350">
              <a:lnSpc>
                <a:spcPct val="150000"/>
              </a:lnSpc>
            </a:pPr>
            <a:r>
              <a:rPr lang="en-US" sz="2600" dirty="0" smtClean="0">
                <a:latin typeface="Times New Roman" pitchFamily="18" charset="0"/>
                <a:cs typeface="Times New Roman" pitchFamily="18" charset="0"/>
              </a:rPr>
              <a:t>Preparation of news bulletin</a:t>
            </a:r>
          </a:p>
          <a:p>
            <a:pPr marL="1117854" lvl="2" indent="-514350">
              <a:lnSpc>
                <a:spcPct val="150000"/>
              </a:lnSpc>
            </a:pPr>
            <a:r>
              <a:rPr lang="en-US" sz="2600" dirty="0" smtClean="0">
                <a:latin typeface="Times New Roman" pitchFamily="18" charset="0"/>
                <a:cs typeface="Times New Roman" pitchFamily="18" charset="0"/>
              </a:rPr>
              <a:t>Writing Drama, skits and preparing visual aids.</a:t>
            </a:r>
          </a:p>
          <a:p>
            <a:pPr marL="1117854" lvl="2" indent="-514350">
              <a:lnSpc>
                <a:spcPct val="150000"/>
              </a:lnSpc>
            </a:pPr>
            <a:r>
              <a:rPr lang="en-US" sz="2600" dirty="0" smtClean="0">
                <a:latin typeface="Times New Roman" pitchFamily="18" charset="0"/>
                <a:cs typeface="Times New Roman" pitchFamily="18" charset="0"/>
              </a:rPr>
              <a:t>Organizing cultural programmes with educational bias</a:t>
            </a:r>
          </a:p>
          <a:p>
            <a:pPr marL="1117854" lvl="2" indent="-514350">
              <a:lnSpc>
                <a:spcPct val="150000"/>
              </a:lnSpc>
            </a:pPr>
            <a:r>
              <a:rPr lang="en-US" sz="2600" dirty="0" smtClean="0">
                <a:latin typeface="Times New Roman" pitchFamily="18" charset="0"/>
                <a:cs typeface="Times New Roman" pitchFamily="18" charset="0"/>
              </a:rPr>
              <a:t>Coaching weak students</a:t>
            </a:r>
          </a:p>
          <a:p>
            <a:pPr marL="2544318" lvl="8" indent="-514350">
              <a:buNone/>
            </a:pPr>
            <a:r>
              <a:rPr lang="en-US" dirty="0" smtClean="0">
                <a:latin typeface="Times New Roman" pitchFamily="18" charset="0"/>
                <a:cs typeface="Times New Roman" pitchFamily="18" charset="0"/>
              </a:rPr>
              <a:t>                                                                                                 Contd..                        </a:t>
            </a:r>
          </a:p>
          <a:p>
            <a:pPr marL="624078" indent="-514350"/>
            <a:endParaRPr lang="en-US" dirty="0" smtClean="0"/>
          </a:p>
          <a:p>
            <a:pPr marL="624078" indent="-514350"/>
            <a:endParaRPr lang="en-US" dirty="0" smtClean="0"/>
          </a:p>
          <a:p>
            <a:pPr marL="624078" indent="-514350"/>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lstStyle/>
          <a:p>
            <a:r>
              <a:rPr lang="en-US" dirty="0" smtClean="0">
                <a:latin typeface="Arial Narrow" pitchFamily="34" charset="0"/>
              </a:rPr>
              <a:t>Subject common project</a:t>
            </a:r>
            <a:endParaRPr lang="en-US" dirty="0">
              <a:latin typeface="Arial Narrow" pitchFamily="34" charset="0"/>
            </a:endParaRPr>
          </a:p>
        </p:txBody>
      </p:sp>
      <p:sp>
        <p:nvSpPr>
          <p:cNvPr id="2" name="Content Placeholder 1"/>
          <p:cNvSpPr>
            <a:spLocks noGrp="1"/>
          </p:cNvSpPr>
          <p:nvPr>
            <p:ph sz="quarter" idx="1"/>
          </p:nvPr>
        </p:nvSpPr>
        <p:spPr>
          <a:xfrm>
            <a:off x="457200" y="1295400"/>
            <a:ext cx="8229600" cy="4572000"/>
          </a:xfrm>
        </p:spPr>
        <p:txBody>
          <a:bodyPr>
            <a:normAutofit fontScale="85000" lnSpcReduction="10000"/>
          </a:bodyPr>
          <a:lstStyle/>
          <a:p>
            <a:pPr marL="624078" indent="-514350">
              <a:buNone/>
            </a:pPr>
            <a:r>
              <a:rPr lang="en-US" b="1" dirty="0" smtClean="0">
                <a:solidFill>
                  <a:srgbClr val="00B050"/>
                </a:solidFill>
                <a:latin typeface="Times New Roman" pitchFamily="18" charset="0"/>
                <a:cs typeface="Times New Roman" pitchFamily="18" charset="0"/>
              </a:rPr>
              <a:t>Tamil</a:t>
            </a:r>
          </a:p>
          <a:p>
            <a:pPr marL="1117854" lvl="2" indent="-514350">
              <a:lnSpc>
                <a:spcPct val="150000"/>
              </a:lnSpc>
            </a:pPr>
            <a:r>
              <a:rPr lang="en-US" sz="2800" dirty="0" smtClean="0">
                <a:latin typeface="Times New Roman" pitchFamily="18" charset="0"/>
                <a:cs typeface="Times New Roman" pitchFamily="18" charset="0"/>
              </a:rPr>
              <a:t>Study of social history</a:t>
            </a:r>
          </a:p>
          <a:p>
            <a:pPr marL="1117854" lvl="2" indent="-514350">
              <a:lnSpc>
                <a:spcPct val="150000"/>
              </a:lnSpc>
            </a:pPr>
            <a:r>
              <a:rPr lang="en-US" sz="2800" dirty="0" smtClean="0">
                <a:latin typeface="Times New Roman" pitchFamily="18" charset="0"/>
                <a:cs typeface="Times New Roman" pitchFamily="18" charset="0"/>
              </a:rPr>
              <a:t>Identification of monuments and inscriptions</a:t>
            </a:r>
          </a:p>
          <a:p>
            <a:pPr marL="1117854" lvl="2" indent="-514350">
              <a:lnSpc>
                <a:spcPct val="150000"/>
              </a:lnSpc>
            </a:pPr>
            <a:r>
              <a:rPr lang="en-US" sz="2800" dirty="0" smtClean="0">
                <a:latin typeface="Times New Roman" pitchFamily="18" charset="0"/>
                <a:cs typeface="Times New Roman" pitchFamily="18" charset="0"/>
              </a:rPr>
              <a:t>Adult literacy and adult education</a:t>
            </a:r>
          </a:p>
          <a:p>
            <a:pPr marL="1117854" lvl="2" indent="-514350">
              <a:lnSpc>
                <a:spcPct val="150000"/>
              </a:lnSpc>
            </a:pPr>
            <a:r>
              <a:rPr lang="en-US" sz="2800" dirty="0" smtClean="0">
                <a:latin typeface="Times New Roman" pitchFamily="18" charset="0"/>
                <a:cs typeface="Times New Roman" pitchFamily="18" charset="0"/>
              </a:rPr>
              <a:t>Translation</a:t>
            </a:r>
          </a:p>
          <a:p>
            <a:pPr marL="1117854" lvl="2" indent="-514350">
              <a:lnSpc>
                <a:spcPct val="150000"/>
              </a:lnSpc>
            </a:pPr>
            <a:r>
              <a:rPr lang="en-US" sz="2800" dirty="0" smtClean="0">
                <a:latin typeface="Times New Roman" pitchFamily="18" charset="0"/>
                <a:cs typeface="Times New Roman" pitchFamily="18" charset="0"/>
              </a:rPr>
              <a:t>Teaching customary morals from the Tamil literature</a:t>
            </a:r>
          </a:p>
          <a:p>
            <a:pPr marL="1117854" lvl="2" indent="-514350">
              <a:lnSpc>
                <a:spcPct val="150000"/>
              </a:lnSpc>
            </a:pPr>
            <a:r>
              <a:rPr lang="en-US" sz="2800" dirty="0" smtClean="0">
                <a:latin typeface="Times New Roman" pitchFamily="18" charset="0"/>
                <a:cs typeface="Times New Roman" pitchFamily="18" charset="0"/>
              </a:rPr>
              <a:t> Preservation of local historical monument</a:t>
            </a:r>
          </a:p>
          <a:p>
            <a:pPr marL="1117854" lvl="2" indent="-514350">
              <a:lnSpc>
                <a:spcPct val="150000"/>
              </a:lnSpc>
            </a:pPr>
            <a:r>
              <a:rPr lang="en-US" sz="2800" dirty="0" smtClean="0">
                <a:latin typeface="Times New Roman" pitchFamily="18" charset="0"/>
                <a:cs typeface="Times New Roman" pitchFamily="18" charset="0"/>
              </a:rPr>
              <a:t> Production and use of materials for neo-literates</a:t>
            </a:r>
          </a:p>
          <a:p>
            <a:pPr marL="624078" indent="-514350"/>
            <a:endParaRPr lang="en-US" dirty="0" smtClean="0"/>
          </a:p>
          <a:p>
            <a:pPr marL="624078" indent="-514350"/>
            <a:endParaRPr lang="en-US" dirty="0" smtClean="0"/>
          </a:p>
          <a:p>
            <a:pPr marL="624078" indent="-514350"/>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533400"/>
            <a:ext cx="8229600" cy="5135563"/>
          </a:xfrm>
        </p:spPr>
        <p:txBody>
          <a:bodyPr>
            <a:normAutofit fontScale="92500" lnSpcReduction="10000"/>
          </a:bodyPr>
          <a:lstStyle/>
          <a:p>
            <a:pPr>
              <a:buNone/>
            </a:pPr>
            <a:r>
              <a:rPr lang="en-US" dirty="0" smtClean="0">
                <a:solidFill>
                  <a:srgbClr val="FF0000"/>
                </a:solidFill>
              </a:rPr>
              <a:t>English</a:t>
            </a:r>
          </a:p>
          <a:p>
            <a:pPr>
              <a:buNone/>
            </a:pPr>
            <a:endParaRPr lang="en-US" dirty="0" smtClean="0"/>
          </a:p>
          <a:p>
            <a:pPr lvl="5">
              <a:lnSpc>
                <a:spcPct val="200000"/>
              </a:lnSpc>
              <a:buFont typeface="Wingdings" pitchFamily="2" charset="2"/>
              <a:buChar char="Ø"/>
            </a:pPr>
            <a:r>
              <a:rPr lang="en-US" sz="2400" dirty="0" smtClean="0"/>
              <a:t>Survey of the literacy level in the community</a:t>
            </a:r>
          </a:p>
          <a:p>
            <a:pPr lvl="5">
              <a:lnSpc>
                <a:spcPct val="200000"/>
              </a:lnSpc>
              <a:buFont typeface="Wingdings" pitchFamily="2" charset="2"/>
              <a:buChar char="Ø"/>
            </a:pPr>
            <a:r>
              <a:rPr lang="en-US" sz="2400" dirty="0" smtClean="0"/>
              <a:t> Conducting adult literacy classes</a:t>
            </a:r>
          </a:p>
          <a:p>
            <a:pPr lvl="5">
              <a:lnSpc>
                <a:spcPct val="200000"/>
              </a:lnSpc>
              <a:buFont typeface="Wingdings" pitchFamily="2" charset="2"/>
              <a:buChar char="Ø"/>
            </a:pPr>
            <a:r>
              <a:rPr lang="en-US" sz="2400" dirty="0" smtClean="0"/>
              <a:t> Putting up exhibitions on English works</a:t>
            </a:r>
          </a:p>
          <a:p>
            <a:pPr lvl="5">
              <a:lnSpc>
                <a:spcPct val="200000"/>
              </a:lnSpc>
              <a:buFont typeface="Wingdings" pitchFamily="2" charset="2"/>
              <a:buChar char="Ø"/>
            </a:pPr>
            <a:r>
              <a:rPr lang="en-US" sz="2400" dirty="0" smtClean="0"/>
              <a:t> Coaching weak students in the community</a:t>
            </a:r>
          </a:p>
          <a:p>
            <a:pPr lvl="5">
              <a:lnSpc>
                <a:spcPct val="200000"/>
              </a:lnSpc>
              <a:buFont typeface="Wingdings" pitchFamily="2" charset="2"/>
              <a:buChar char="Ø"/>
            </a:pPr>
            <a:r>
              <a:rPr lang="en-US" sz="2400" dirty="0" smtClean="0"/>
              <a:t>Organising cultural activities with local bias</a:t>
            </a:r>
          </a:p>
          <a:p>
            <a:pPr lvl="5">
              <a:lnSpc>
                <a:spcPct val="200000"/>
              </a:lnSpc>
              <a:buFont typeface="Wingdings" pitchFamily="2" charset="2"/>
              <a:buChar char="Ø"/>
            </a:pPr>
            <a:r>
              <a:rPr lang="en-US" sz="2400" dirty="0" smtClean="0"/>
              <a:t> Preparation teaching aids in English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533400"/>
            <a:ext cx="8229600" cy="5135563"/>
          </a:xfrm>
        </p:spPr>
        <p:txBody>
          <a:bodyPr>
            <a:normAutofit lnSpcReduction="10000"/>
          </a:bodyPr>
          <a:lstStyle/>
          <a:p>
            <a:pPr>
              <a:buNone/>
            </a:pPr>
            <a:r>
              <a:rPr lang="en-US" dirty="0" smtClean="0">
                <a:solidFill>
                  <a:srgbClr val="FF0000"/>
                </a:solidFill>
              </a:rPr>
              <a:t>English</a:t>
            </a:r>
          </a:p>
          <a:p>
            <a:pPr lvl="3">
              <a:lnSpc>
                <a:spcPct val="200000"/>
              </a:lnSpc>
              <a:buFont typeface="Wingdings" pitchFamily="2" charset="2"/>
              <a:buChar char="Ø"/>
            </a:pPr>
            <a:r>
              <a:rPr lang="en-US" sz="2400" dirty="0" smtClean="0"/>
              <a:t>Composition songs poems and stories</a:t>
            </a:r>
          </a:p>
          <a:p>
            <a:pPr lvl="3">
              <a:lnSpc>
                <a:spcPct val="200000"/>
              </a:lnSpc>
              <a:buFont typeface="Wingdings" pitchFamily="2" charset="2"/>
              <a:buChar char="Ø"/>
            </a:pPr>
            <a:r>
              <a:rPr lang="en-US" sz="2400" dirty="0" smtClean="0"/>
              <a:t> Write-ups on college function radio talk</a:t>
            </a:r>
          </a:p>
          <a:p>
            <a:pPr lvl="3">
              <a:lnSpc>
                <a:spcPct val="200000"/>
              </a:lnSpc>
              <a:buFont typeface="Wingdings" pitchFamily="2" charset="2"/>
              <a:buChar char="Ø"/>
            </a:pPr>
            <a:r>
              <a:rPr lang="en-US" sz="2400" dirty="0" smtClean="0"/>
              <a:t> Preparation of news bulletin</a:t>
            </a:r>
          </a:p>
          <a:p>
            <a:pPr lvl="3">
              <a:lnSpc>
                <a:spcPct val="200000"/>
              </a:lnSpc>
              <a:buFont typeface="Wingdings" pitchFamily="2" charset="2"/>
              <a:buChar char="Ø"/>
            </a:pPr>
            <a:r>
              <a:rPr lang="en-US" sz="2400" dirty="0" smtClean="0"/>
              <a:t> Writing skits for entertainment</a:t>
            </a:r>
          </a:p>
          <a:p>
            <a:pPr lvl="3">
              <a:lnSpc>
                <a:spcPct val="200000"/>
              </a:lnSpc>
              <a:buFont typeface="Wingdings" pitchFamily="2" charset="2"/>
              <a:buChar char="Ø"/>
            </a:pPr>
            <a:r>
              <a:rPr lang="en-US" sz="2400" dirty="0" smtClean="0"/>
              <a:t> Teaching nursery rhymes in the </a:t>
            </a:r>
            <a:r>
              <a:rPr lang="en-US" sz="2400" dirty="0" err="1" smtClean="0"/>
              <a:t>balwadis</a:t>
            </a:r>
            <a:r>
              <a:rPr lang="en-US" sz="2400" dirty="0" smtClean="0"/>
              <a:t> </a:t>
            </a:r>
          </a:p>
          <a:p>
            <a:pPr lvl="3">
              <a:lnSpc>
                <a:spcPct val="200000"/>
              </a:lnSpc>
              <a:buFont typeface="Wingdings" pitchFamily="2" charset="2"/>
              <a:buChar char="Ø"/>
            </a:pPr>
            <a:r>
              <a:rPr lang="en-US" sz="2400" dirty="0" smtClean="0"/>
              <a:t>Translation.</a:t>
            </a:r>
            <a:endParaRPr lang="en-US" sz="24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C00000"/>
                </a:solidFill>
              </a:rPr>
              <a:t>Hindi</a:t>
            </a:r>
            <a:endParaRPr lang="en-US" dirty="0">
              <a:solidFill>
                <a:srgbClr val="C00000"/>
              </a:solidFill>
            </a:endParaRPr>
          </a:p>
        </p:txBody>
      </p:sp>
      <p:sp>
        <p:nvSpPr>
          <p:cNvPr id="2" name="Content Placeholder 1"/>
          <p:cNvSpPr>
            <a:spLocks noGrp="1"/>
          </p:cNvSpPr>
          <p:nvPr>
            <p:ph sz="quarter" idx="1"/>
          </p:nvPr>
        </p:nvSpPr>
        <p:spPr>
          <a:xfrm>
            <a:off x="457200" y="1066800"/>
            <a:ext cx="8229600" cy="5105400"/>
          </a:xfrm>
        </p:spPr>
        <p:txBody>
          <a:bodyPr>
            <a:noAutofit/>
          </a:bodyPr>
          <a:lstStyle/>
          <a:p>
            <a:pPr lvl="4">
              <a:lnSpc>
                <a:spcPct val="150000"/>
              </a:lnSpc>
              <a:buFont typeface="Courier New" pitchFamily="49" charset="0"/>
              <a:buChar char="o"/>
            </a:pPr>
            <a:r>
              <a:rPr lang="en-US" sz="2100" dirty="0" smtClean="0"/>
              <a:t>Educating the community on the need for national integration</a:t>
            </a:r>
          </a:p>
          <a:p>
            <a:pPr lvl="4">
              <a:lnSpc>
                <a:spcPct val="150000"/>
              </a:lnSpc>
              <a:buFont typeface="Courier New" pitchFamily="49" charset="0"/>
              <a:buChar char="o"/>
            </a:pPr>
            <a:r>
              <a:rPr lang="en-US" sz="2100" dirty="0" smtClean="0"/>
              <a:t> Teaching Hindi through songs and stories</a:t>
            </a:r>
          </a:p>
          <a:p>
            <a:pPr lvl="4">
              <a:lnSpc>
                <a:spcPct val="150000"/>
              </a:lnSpc>
              <a:buFont typeface="Courier New" pitchFamily="49" charset="0"/>
              <a:buChar char="o"/>
            </a:pPr>
            <a:r>
              <a:rPr lang="en-US" sz="2100" dirty="0" smtClean="0"/>
              <a:t> Conducting short term courses in spoken Hindi</a:t>
            </a:r>
          </a:p>
          <a:p>
            <a:pPr lvl="4">
              <a:lnSpc>
                <a:spcPct val="150000"/>
              </a:lnSpc>
              <a:buFont typeface="Courier New" pitchFamily="49" charset="0"/>
              <a:buChar char="o"/>
            </a:pPr>
            <a:r>
              <a:rPr lang="en-US" sz="2100" dirty="0" smtClean="0"/>
              <a:t> Write-ups for magazines</a:t>
            </a:r>
          </a:p>
          <a:p>
            <a:pPr lvl="4">
              <a:lnSpc>
                <a:spcPct val="150000"/>
              </a:lnSpc>
              <a:buFont typeface="Courier New" pitchFamily="49" charset="0"/>
              <a:buChar char="o"/>
            </a:pPr>
            <a:r>
              <a:rPr lang="en-US" sz="2100" dirty="0" smtClean="0"/>
              <a:t> Translation</a:t>
            </a:r>
          </a:p>
          <a:p>
            <a:pPr lvl="4">
              <a:lnSpc>
                <a:spcPct val="150000"/>
              </a:lnSpc>
              <a:buFont typeface="Courier New" pitchFamily="49" charset="0"/>
              <a:buChar char="o"/>
            </a:pPr>
            <a:r>
              <a:rPr lang="en-US" sz="2100" dirty="0" smtClean="0"/>
              <a:t> Preparation of teaching aids in Hindi</a:t>
            </a:r>
          </a:p>
          <a:p>
            <a:pPr lvl="4">
              <a:lnSpc>
                <a:spcPct val="150000"/>
              </a:lnSpc>
              <a:buFont typeface="Courier New" pitchFamily="49" charset="0"/>
              <a:buChar char="o"/>
            </a:pPr>
            <a:r>
              <a:rPr lang="en-US" sz="2100" dirty="0" smtClean="0"/>
              <a:t> Compiling songs and poems</a:t>
            </a:r>
          </a:p>
          <a:p>
            <a:pPr lvl="4">
              <a:lnSpc>
                <a:spcPct val="150000"/>
              </a:lnSpc>
              <a:buFont typeface="Courier New" pitchFamily="49" charset="0"/>
              <a:buChar char="o"/>
            </a:pPr>
            <a:r>
              <a:rPr lang="en-US" sz="2100" dirty="0" smtClean="0"/>
              <a:t>Writing stories for children</a:t>
            </a:r>
            <a:endParaRPr lang="en-US" sz="21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229600" cy="5715000"/>
          </a:xfrm>
        </p:spPr>
        <p:txBody>
          <a:bodyPr>
            <a:normAutofit/>
          </a:bodyPr>
          <a:lstStyle/>
          <a:p>
            <a:pPr lvl="3">
              <a:buFont typeface="Wingdings" pitchFamily="2" charset="2"/>
              <a:buChar char="v"/>
            </a:pPr>
            <a:r>
              <a:rPr lang="en-US" sz="2400" dirty="0" smtClean="0"/>
              <a:t>Socio-economic surveys-study of rural indebtedness</a:t>
            </a:r>
          </a:p>
          <a:p>
            <a:pPr lvl="3">
              <a:buFont typeface="Wingdings" pitchFamily="2" charset="2"/>
              <a:buChar char="v"/>
            </a:pPr>
            <a:endParaRPr lang="en-US" sz="2400" dirty="0" smtClean="0"/>
          </a:p>
          <a:p>
            <a:pPr lvl="3">
              <a:buFont typeface="Wingdings" pitchFamily="2" charset="2"/>
              <a:buChar char="v"/>
            </a:pPr>
            <a:r>
              <a:rPr lang="en-US" sz="2400" dirty="0" smtClean="0"/>
              <a:t> Propaganda against social evils of drinking, gambling dowry, money </a:t>
            </a:r>
            <a:r>
              <a:rPr lang="en-US" sz="2400" dirty="0" err="1" smtClean="0"/>
              <a:t>lander</a:t>
            </a:r>
            <a:endParaRPr lang="en-US" sz="2400" dirty="0" smtClean="0"/>
          </a:p>
          <a:p>
            <a:pPr lvl="3">
              <a:lnSpc>
                <a:spcPct val="200000"/>
              </a:lnSpc>
              <a:buFont typeface="Wingdings" pitchFamily="2" charset="2"/>
              <a:buChar char="v"/>
            </a:pPr>
            <a:r>
              <a:rPr lang="en-US" sz="2400" dirty="0" smtClean="0"/>
              <a:t>Helping in family planning drives</a:t>
            </a:r>
          </a:p>
          <a:p>
            <a:pPr lvl="3">
              <a:lnSpc>
                <a:spcPct val="200000"/>
              </a:lnSpc>
              <a:buFont typeface="Wingdings" pitchFamily="2" charset="2"/>
              <a:buChar char="v"/>
            </a:pPr>
            <a:r>
              <a:rPr lang="en-US" sz="2400" dirty="0" smtClean="0"/>
              <a:t>Grading commodities</a:t>
            </a:r>
          </a:p>
          <a:p>
            <a:pPr lvl="3">
              <a:buFont typeface="Wingdings" pitchFamily="2" charset="2"/>
              <a:buChar char="v"/>
            </a:pPr>
            <a:r>
              <a:rPr lang="en-US" sz="2400" dirty="0" smtClean="0"/>
              <a:t>Education on how to detect food adulteration in order to enforce food laws</a:t>
            </a:r>
          </a:p>
          <a:p>
            <a:pPr lvl="1"/>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a:xfrm>
            <a:off x="609600" y="0"/>
            <a:ext cx="7924800" cy="914400"/>
          </a:xfrm>
        </p:spPr>
        <p:txBody>
          <a:bodyPr/>
          <a:lstStyle/>
          <a:p>
            <a:r>
              <a:rPr lang="en-US" dirty="0" smtClean="0"/>
              <a:t>Economics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304800" y="0"/>
            <a:ext cx="8229600" cy="1143000"/>
          </a:xfrm>
        </p:spPr>
        <p:txBody>
          <a:bodyPr>
            <a:normAutofit/>
          </a:bodyPr>
          <a:lstStyle/>
          <a:p>
            <a:r>
              <a:rPr lang="en-US" dirty="0" smtClean="0"/>
              <a:t>Economics                         Contd.</a:t>
            </a:r>
            <a:endParaRPr lang="en-US" dirty="0"/>
          </a:p>
        </p:txBody>
      </p:sp>
      <p:sp>
        <p:nvSpPr>
          <p:cNvPr id="2" name="Content Placeholder 1"/>
          <p:cNvSpPr>
            <a:spLocks noGrp="1"/>
          </p:cNvSpPr>
          <p:nvPr>
            <p:ph sz="quarter" idx="1"/>
          </p:nvPr>
        </p:nvSpPr>
        <p:spPr>
          <a:xfrm>
            <a:off x="228600" y="914400"/>
            <a:ext cx="8229600" cy="5715000"/>
          </a:xfrm>
        </p:spPr>
        <p:txBody>
          <a:bodyPr>
            <a:normAutofit/>
          </a:bodyPr>
          <a:lstStyle/>
          <a:p>
            <a:pPr lvl="3">
              <a:lnSpc>
                <a:spcPct val="200000"/>
              </a:lnSpc>
              <a:buFont typeface="Wingdings" pitchFamily="2" charset="2"/>
              <a:buChar char="v"/>
            </a:pPr>
            <a:r>
              <a:rPr lang="en-US" sz="2400" dirty="0" smtClean="0"/>
              <a:t>Formation of village development council</a:t>
            </a:r>
          </a:p>
          <a:p>
            <a:pPr lvl="3">
              <a:lnSpc>
                <a:spcPct val="200000"/>
              </a:lnSpc>
              <a:buFont typeface="Wingdings" pitchFamily="2" charset="2"/>
              <a:buChar char="v"/>
            </a:pPr>
            <a:endParaRPr lang="en-US" sz="2400" dirty="0" smtClean="0"/>
          </a:p>
          <a:p>
            <a:pPr lvl="3">
              <a:buFont typeface="Wingdings" pitchFamily="2" charset="2"/>
              <a:buChar char="v"/>
            </a:pPr>
            <a:r>
              <a:rPr lang="en-US" sz="2400" dirty="0" smtClean="0"/>
              <a:t>Suggestion scheme of self employment of the unemployed</a:t>
            </a:r>
          </a:p>
          <a:p>
            <a:pPr lvl="3">
              <a:buFont typeface="Wingdings" pitchFamily="2" charset="2"/>
              <a:buChar char="v"/>
            </a:pPr>
            <a:endParaRPr lang="en-US" sz="2400" dirty="0" smtClean="0"/>
          </a:p>
          <a:p>
            <a:pPr lvl="3">
              <a:buFont typeface="Wingdings" pitchFamily="2" charset="2"/>
              <a:buChar char="v"/>
            </a:pPr>
            <a:r>
              <a:rPr lang="en-US" sz="2400" dirty="0" smtClean="0"/>
              <a:t> Acting as a liaison between the village and public department and officials</a:t>
            </a:r>
          </a:p>
          <a:p>
            <a:pPr lvl="3">
              <a:lnSpc>
                <a:spcPct val="200000"/>
              </a:lnSpc>
              <a:buFont typeface="Wingdings" pitchFamily="2" charset="2"/>
              <a:buChar char="v"/>
            </a:pPr>
            <a:r>
              <a:rPr lang="en-US" sz="2400" dirty="0" smtClean="0"/>
              <a:t> Organizing small saving drives.</a:t>
            </a:r>
          </a:p>
          <a:p>
            <a:endParaRPr lang="en-US" dirty="0" smtClean="0"/>
          </a:p>
          <a:p>
            <a:endParaRPr lang="en-US" dirty="0" smtClean="0"/>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762000"/>
          </a:xfrm>
        </p:spPr>
        <p:txBody>
          <a:bodyPr/>
          <a:lstStyle/>
          <a:p>
            <a:r>
              <a:rPr lang="en-US" dirty="0" smtClean="0"/>
              <a:t>Commerce</a:t>
            </a:r>
            <a:endParaRPr lang="en-US" dirty="0"/>
          </a:p>
        </p:txBody>
      </p:sp>
      <p:sp>
        <p:nvSpPr>
          <p:cNvPr id="2" name="Content Placeholder 1"/>
          <p:cNvSpPr>
            <a:spLocks noGrp="1"/>
          </p:cNvSpPr>
          <p:nvPr>
            <p:ph sz="quarter" idx="1"/>
          </p:nvPr>
        </p:nvSpPr>
        <p:spPr>
          <a:xfrm>
            <a:off x="457200" y="1219200"/>
            <a:ext cx="8229600" cy="4953000"/>
          </a:xfrm>
        </p:spPr>
        <p:txBody>
          <a:bodyPr>
            <a:normAutofit/>
          </a:bodyPr>
          <a:lstStyle/>
          <a:p>
            <a:pPr lvl="1">
              <a:lnSpc>
                <a:spcPct val="110000"/>
              </a:lnSpc>
              <a:buFont typeface="Wingdings" pitchFamily="2" charset="2"/>
              <a:buChar char="§"/>
            </a:pPr>
            <a:r>
              <a:rPr lang="en-US" dirty="0" smtClean="0"/>
              <a:t>Educate rural people in banking, opening account with banks, used of </a:t>
            </a:r>
            <a:r>
              <a:rPr lang="en-US" dirty="0" err="1" smtClean="0"/>
              <a:t>cheques</a:t>
            </a:r>
            <a:r>
              <a:rPr lang="en-US" dirty="0" smtClean="0"/>
              <a:t> and drafts and using banks as mean of remittance of money</a:t>
            </a:r>
          </a:p>
          <a:p>
            <a:pPr lvl="1">
              <a:lnSpc>
                <a:spcPct val="110000"/>
              </a:lnSpc>
              <a:buFont typeface="Wingdings" pitchFamily="2" charset="2"/>
              <a:buChar char="§"/>
            </a:pPr>
            <a:endParaRPr lang="en-US" dirty="0" smtClean="0"/>
          </a:p>
          <a:p>
            <a:pPr lvl="1">
              <a:lnSpc>
                <a:spcPct val="110000"/>
              </a:lnSpc>
              <a:buFont typeface="Wingdings" pitchFamily="2" charset="2"/>
              <a:buChar char="§"/>
            </a:pPr>
            <a:r>
              <a:rPr lang="en-US" dirty="0" smtClean="0"/>
              <a:t> Educated people regarding the availability of finance from bank under different interest rates and systems, specially to the weaker section</a:t>
            </a:r>
          </a:p>
          <a:p>
            <a:pPr lvl="1">
              <a:lnSpc>
                <a:spcPct val="110000"/>
              </a:lnSpc>
              <a:buFont typeface="Wingdings" pitchFamily="2" charset="2"/>
              <a:buChar char="§"/>
            </a:pPr>
            <a:endParaRPr lang="en-US" dirty="0" smtClean="0"/>
          </a:p>
          <a:p>
            <a:pPr lvl="1">
              <a:buFont typeface="Wingdings" pitchFamily="2" charset="2"/>
              <a:buChar char="§"/>
            </a:pPr>
            <a:r>
              <a:rPr lang="en-US" dirty="0" smtClean="0"/>
              <a:t> Organized small shop for selling provision and vegetables, oil organize or assist the running of co-operatives credit societies, organize or assist the administration of co-operatives societies</a:t>
            </a:r>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762000"/>
          </a:xfrm>
        </p:spPr>
        <p:txBody>
          <a:bodyPr>
            <a:normAutofit/>
          </a:bodyPr>
          <a:lstStyle/>
          <a:p>
            <a:r>
              <a:rPr lang="en-US" dirty="0" smtClean="0"/>
              <a:t>Commerce</a:t>
            </a:r>
            <a:endParaRPr lang="en-US" dirty="0"/>
          </a:p>
        </p:txBody>
      </p:sp>
      <p:sp>
        <p:nvSpPr>
          <p:cNvPr id="2" name="Content Placeholder 1"/>
          <p:cNvSpPr>
            <a:spLocks noGrp="1"/>
          </p:cNvSpPr>
          <p:nvPr>
            <p:ph sz="quarter" idx="1"/>
          </p:nvPr>
        </p:nvSpPr>
        <p:spPr>
          <a:xfrm>
            <a:off x="457200" y="1905000"/>
            <a:ext cx="8686800" cy="3840163"/>
          </a:xfrm>
        </p:spPr>
        <p:txBody>
          <a:bodyPr>
            <a:normAutofit/>
          </a:bodyPr>
          <a:lstStyle/>
          <a:p>
            <a:pPr lvl="2"/>
            <a:r>
              <a:rPr lang="en-US" sz="3200" dirty="0" smtClean="0"/>
              <a:t>Arrange for marketing product produce in the village</a:t>
            </a:r>
          </a:p>
          <a:p>
            <a:pPr lvl="2"/>
            <a:r>
              <a:rPr lang="en-US" sz="3200" dirty="0" smtClean="0"/>
              <a:t>Promote cottage and village industries</a:t>
            </a:r>
          </a:p>
          <a:p>
            <a:pPr lvl="2"/>
            <a:r>
              <a:rPr lang="en-US" sz="3200" dirty="0" smtClean="0"/>
              <a:t>Organized small savings programmes</a:t>
            </a:r>
          </a:p>
          <a:p>
            <a:pPr lvl="2"/>
            <a:r>
              <a:rPr lang="en-US" sz="3200" dirty="0" smtClean="0"/>
              <a:t>Teach methods maintaining account/house hold and small business.</a:t>
            </a:r>
            <a:endParaRPr lang="en-US" dirty="0" smtClean="0"/>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868362"/>
          </a:xfrm>
        </p:spPr>
        <p:txBody>
          <a:bodyPr/>
          <a:lstStyle/>
          <a:p>
            <a:r>
              <a:rPr lang="en-US" dirty="0" smtClean="0"/>
              <a:t>6. Physics</a:t>
            </a:r>
            <a:endParaRPr lang="en-US" dirty="0"/>
          </a:p>
        </p:txBody>
      </p:sp>
      <p:sp>
        <p:nvSpPr>
          <p:cNvPr id="2" name="Content Placeholder 1"/>
          <p:cNvSpPr>
            <a:spLocks noGrp="1"/>
          </p:cNvSpPr>
          <p:nvPr>
            <p:ph sz="quarter" idx="1"/>
          </p:nvPr>
        </p:nvSpPr>
        <p:spPr>
          <a:xfrm>
            <a:off x="457200" y="1219200"/>
            <a:ext cx="8229600" cy="4525963"/>
          </a:xfrm>
        </p:spPr>
        <p:txBody>
          <a:bodyPr>
            <a:normAutofit/>
          </a:bodyPr>
          <a:lstStyle/>
          <a:p>
            <a:r>
              <a:rPr lang="en-US" dirty="0" smtClean="0"/>
              <a:t> Demonstration of experiment which explain simple application </a:t>
            </a:r>
          </a:p>
          <a:p>
            <a:r>
              <a:rPr lang="en-US" dirty="0" smtClean="0"/>
              <a:t>Screening of film and filmstrips which will so scientific advancement</a:t>
            </a:r>
          </a:p>
          <a:p>
            <a:r>
              <a:rPr lang="en-US" dirty="0" smtClean="0"/>
              <a:t> Imparting practical knowledge relating to the erection, handling and maintenance of various appliance like leavers, pulleys, inclined planes, lactometers pumps and sprayers, thermos flasks, pressure cooker, solar ovens, torch light, switches, fuses, starters, petro max lamps, spectacles, electric iron, electric heaters, radios etc.</a:t>
            </a:r>
          </a:p>
          <a:p>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sz="2400" i="1" dirty="0" smtClean="0">
                <a:solidFill>
                  <a:schemeClr val="accent3">
                    <a:lumMod val="50000"/>
                  </a:schemeClr>
                </a:solidFill>
                <a:latin typeface="Times New Roman" pitchFamily="18" charset="0"/>
                <a:cs typeface="Times New Roman" pitchFamily="18" charset="0"/>
              </a:rPr>
              <a:t>THE PHILOSOPHY OF COMMUNITY AND SOCIAL SERVICE</a:t>
            </a:r>
            <a:endParaRPr lang="en-US" sz="2400" i="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295400"/>
            <a:ext cx="7467600" cy="5178552"/>
          </a:xfrm>
        </p:spPr>
        <p:txBody>
          <a:bodyPr>
            <a:normAutofit lnSpcReduction="10000"/>
          </a:bodyPr>
          <a:lstStyle/>
          <a:p>
            <a:pPr lvl="2" algn="just">
              <a:buFont typeface="Wingdings" pitchFamily="2" charset="2"/>
              <a:buChar char="Ø"/>
            </a:pPr>
            <a:r>
              <a:rPr lang="en-US" sz="2800" dirty="0" smtClean="0">
                <a:solidFill>
                  <a:srgbClr val="002060"/>
                </a:solidFill>
                <a:latin typeface="Arial Narrow" pitchFamily="34" charset="0"/>
              </a:rPr>
              <a:t>The student community is a vast reservoir of human energy waiting to be harnessed for useful purposes.</a:t>
            </a:r>
          </a:p>
          <a:p>
            <a:pPr lvl="2" algn="just">
              <a:buFont typeface="Wingdings" pitchFamily="2" charset="2"/>
              <a:buChar char="Ø"/>
            </a:pPr>
            <a:r>
              <a:rPr lang="en-US" sz="2800" dirty="0" smtClean="0">
                <a:solidFill>
                  <a:srgbClr val="002060"/>
                </a:solidFill>
                <a:latin typeface="Arial Narrow" pitchFamily="34" charset="0"/>
              </a:rPr>
              <a:t>Only they need opportunities which will capture and arrest their imagination, tap their power, unlock their talents and develop their potential.</a:t>
            </a:r>
          </a:p>
          <a:p>
            <a:pPr lvl="2" algn="just">
              <a:buFont typeface="Wingdings" pitchFamily="2" charset="2"/>
              <a:buChar char="Ø"/>
            </a:pPr>
            <a:r>
              <a:rPr lang="en-US" sz="2800" dirty="0" smtClean="0">
                <a:solidFill>
                  <a:srgbClr val="002060"/>
                </a:solidFill>
                <a:latin typeface="Arial Narrow" pitchFamily="34" charset="0"/>
              </a:rPr>
              <a:t>Educationally, the curricular work needs to be integrated with the developmental activities in the community.</a:t>
            </a:r>
          </a:p>
          <a:p>
            <a:pPr lvl="2" algn="just">
              <a:buFont typeface="Wingdings" pitchFamily="2" charset="2"/>
              <a:buChar char="Ø"/>
            </a:pPr>
            <a:r>
              <a:rPr lang="en-US" sz="2800" dirty="0" smtClean="0">
                <a:solidFill>
                  <a:srgbClr val="002060"/>
                </a:solidFill>
                <a:latin typeface="Arial Narrow" pitchFamily="34" charset="0"/>
              </a:rPr>
              <a:t>Such integration would bring realism to the courses of study, since the subject matter studied can then be applied to life situations.</a:t>
            </a:r>
          </a:p>
          <a:p>
            <a:endParaRPr lang="en-US" sz="18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Physics</a:t>
            </a:r>
            <a:endParaRPr lang="en-US" dirty="0"/>
          </a:p>
        </p:txBody>
      </p:sp>
      <p:sp>
        <p:nvSpPr>
          <p:cNvPr id="2" name="Content Placeholder 1"/>
          <p:cNvSpPr>
            <a:spLocks noGrp="1"/>
          </p:cNvSpPr>
          <p:nvPr>
            <p:ph sz="quarter" idx="1"/>
          </p:nvPr>
        </p:nvSpPr>
        <p:spPr>
          <a:xfrm>
            <a:off x="457200" y="1371600"/>
            <a:ext cx="8229600" cy="4373563"/>
          </a:xfrm>
        </p:spPr>
        <p:txBody>
          <a:bodyPr>
            <a:normAutofit/>
          </a:bodyPr>
          <a:lstStyle/>
          <a:p>
            <a:endParaRPr lang="en-US" dirty="0" smtClean="0"/>
          </a:p>
          <a:p>
            <a:pPr lvl="2">
              <a:lnSpc>
                <a:spcPct val="200000"/>
              </a:lnSpc>
              <a:buFont typeface="Wingdings" pitchFamily="2" charset="2"/>
              <a:buChar char="§"/>
            </a:pPr>
            <a:r>
              <a:rPr lang="en-US" sz="2400" dirty="0" smtClean="0"/>
              <a:t>Organized science exhibition</a:t>
            </a:r>
          </a:p>
          <a:p>
            <a:pPr lvl="2">
              <a:lnSpc>
                <a:spcPct val="200000"/>
              </a:lnSpc>
              <a:buFont typeface="Wingdings" pitchFamily="2" charset="2"/>
              <a:buChar char="§"/>
            </a:pPr>
            <a:endParaRPr lang="en-US" sz="2400" dirty="0" smtClean="0"/>
          </a:p>
          <a:p>
            <a:pPr lvl="2">
              <a:buFont typeface="Wingdings" pitchFamily="2" charset="2"/>
              <a:buChar char="§"/>
            </a:pPr>
            <a:r>
              <a:rPr lang="en-US" sz="2400" dirty="0" smtClean="0"/>
              <a:t>Tapping new sources of energy such as wind, power, solar energy and biogas plant</a:t>
            </a:r>
          </a:p>
          <a:p>
            <a:pPr lvl="2">
              <a:buFont typeface="Wingdings" pitchFamily="2" charset="2"/>
              <a:buChar char="§"/>
            </a:pPr>
            <a:endParaRPr lang="en-US" sz="2400" dirty="0" smtClean="0"/>
          </a:p>
          <a:p>
            <a:pPr lvl="2">
              <a:buFont typeface="Wingdings" pitchFamily="2" charset="2"/>
              <a:buChar char="§"/>
            </a:pPr>
            <a:r>
              <a:rPr lang="en-US" sz="2400" dirty="0" smtClean="0"/>
              <a:t> Elements of photography, cinematography-recording and reproduction of sound.</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868362"/>
          </a:xfrm>
        </p:spPr>
        <p:txBody>
          <a:bodyPr/>
          <a:lstStyle/>
          <a:p>
            <a:r>
              <a:rPr lang="en-US" dirty="0" smtClean="0"/>
              <a:t>Zoology</a:t>
            </a:r>
            <a:endParaRPr lang="en-US" dirty="0"/>
          </a:p>
        </p:txBody>
      </p:sp>
      <p:sp>
        <p:nvSpPr>
          <p:cNvPr id="2" name="Content Placeholder 1"/>
          <p:cNvSpPr>
            <a:spLocks noGrp="1"/>
          </p:cNvSpPr>
          <p:nvPr>
            <p:ph sz="quarter" idx="1"/>
          </p:nvPr>
        </p:nvSpPr>
        <p:spPr>
          <a:xfrm>
            <a:off x="457200" y="1295400"/>
            <a:ext cx="8229600" cy="4711891"/>
          </a:xfrm>
        </p:spPr>
        <p:txBody>
          <a:bodyPr>
            <a:normAutofit/>
          </a:bodyPr>
          <a:lstStyle/>
          <a:p>
            <a:r>
              <a:rPr lang="en-US" dirty="0" smtClean="0"/>
              <a:t> Educate people on the need for health and hygiene </a:t>
            </a:r>
          </a:p>
          <a:p>
            <a:r>
              <a:rPr lang="en-US" dirty="0" smtClean="0"/>
              <a:t>Prevention of diseases and curative aspects</a:t>
            </a:r>
          </a:p>
          <a:p>
            <a:r>
              <a:rPr lang="en-US" dirty="0" smtClean="0"/>
              <a:t>Drinking water analysis and management</a:t>
            </a:r>
          </a:p>
          <a:p>
            <a:r>
              <a:rPr lang="en-US" dirty="0" smtClean="0"/>
              <a:t> Contribution of animal foods to nutrition and balance diet</a:t>
            </a:r>
          </a:p>
          <a:p>
            <a:r>
              <a:rPr lang="en-US" dirty="0" smtClean="0"/>
              <a:t>Marriage counseling based on genetics (Blood grouping), </a:t>
            </a:r>
            <a:r>
              <a:rPr lang="en-US" dirty="0" err="1" smtClean="0"/>
              <a:t>Rh</a:t>
            </a:r>
            <a:r>
              <a:rPr lang="en-US" dirty="0" smtClean="0"/>
              <a:t> factors and </a:t>
            </a:r>
            <a:r>
              <a:rPr lang="en-US" dirty="0" err="1" smtClean="0"/>
              <a:t>colour</a:t>
            </a:r>
            <a:r>
              <a:rPr lang="en-US" dirty="0" smtClean="0"/>
              <a:t> blindness</a:t>
            </a:r>
          </a:p>
          <a:p>
            <a:r>
              <a:rPr lang="en-US" dirty="0" smtClean="0"/>
              <a:t> Conduct blood groups surveys to enable villagers to become blood donors and receivers</a:t>
            </a:r>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7. Zoology</a:t>
            </a:r>
            <a:endParaRPr lang="en-US" dirty="0"/>
          </a:p>
        </p:txBody>
      </p:sp>
      <p:sp>
        <p:nvSpPr>
          <p:cNvPr id="2" name="Content Placeholder 1"/>
          <p:cNvSpPr>
            <a:spLocks noGrp="1"/>
          </p:cNvSpPr>
          <p:nvPr>
            <p:ph sz="quarter" idx="1"/>
          </p:nvPr>
        </p:nvSpPr>
        <p:spPr/>
        <p:txBody>
          <a:bodyPr>
            <a:normAutofit/>
          </a:bodyPr>
          <a:lstStyle/>
          <a:p>
            <a:r>
              <a:rPr lang="en-US" dirty="0" smtClean="0"/>
              <a:t>Survey of incidence of cancer in the community and referral service.</a:t>
            </a:r>
          </a:p>
          <a:p>
            <a:r>
              <a:rPr lang="en-US" dirty="0" smtClean="0"/>
              <a:t>Education regarding hazards of population explosion </a:t>
            </a:r>
          </a:p>
          <a:p>
            <a:r>
              <a:rPr lang="en-US" dirty="0" smtClean="0"/>
              <a:t>Prevent propagation of the flies and harmful insect</a:t>
            </a:r>
          </a:p>
          <a:p>
            <a:r>
              <a:rPr lang="en-US" dirty="0" smtClean="0"/>
              <a:t> Eradication of rats, flies, mosquitoes and bats</a:t>
            </a:r>
          </a:p>
          <a:p>
            <a:r>
              <a:rPr lang="en-US" dirty="0" smtClean="0"/>
              <a:t> Preventions of cruelty to animals</a:t>
            </a:r>
          </a:p>
          <a:p>
            <a:r>
              <a:rPr lang="en-US" dirty="0" smtClean="0"/>
              <a:t> Wild life preservation.</a:t>
            </a:r>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868362"/>
          </a:xfrm>
        </p:spPr>
        <p:txBody>
          <a:bodyPr/>
          <a:lstStyle/>
          <a:p>
            <a:r>
              <a:rPr lang="en-US" dirty="0" err="1" smtClean="0"/>
              <a:t>Mathametics</a:t>
            </a:r>
            <a:endParaRPr lang="en-US" dirty="0"/>
          </a:p>
        </p:txBody>
      </p:sp>
      <p:sp>
        <p:nvSpPr>
          <p:cNvPr id="2" name="Content Placeholder 1"/>
          <p:cNvSpPr>
            <a:spLocks noGrp="1"/>
          </p:cNvSpPr>
          <p:nvPr>
            <p:ph sz="quarter" idx="1"/>
          </p:nvPr>
        </p:nvSpPr>
        <p:spPr>
          <a:xfrm>
            <a:off x="457200" y="1219200"/>
            <a:ext cx="8229600" cy="4525963"/>
          </a:xfrm>
        </p:spPr>
        <p:txBody>
          <a:bodyPr>
            <a:normAutofit lnSpcReduction="10000"/>
          </a:bodyPr>
          <a:lstStyle/>
          <a:p>
            <a:pPr lvl="2"/>
            <a:r>
              <a:rPr lang="en-US" dirty="0" smtClean="0"/>
              <a:t> </a:t>
            </a:r>
            <a:r>
              <a:rPr lang="en-US" sz="2400" dirty="0" smtClean="0"/>
              <a:t>Collect statistical data through surveys </a:t>
            </a:r>
          </a:p>
          <a:p>
            <a:pPr lvl="2"/>
            <a:r>
              <a:rPr lang="en-US" sz="2400" dirty="0" smtClean="0"/>
              <a:t> Interpret collected data, correlated and forecast</a:t>
            </a:r>
          </a:p>
          <a:p>
            <a:pPr lvl="2"/>
            <a:r>
              <a:rPr lang="en-US" sz="2400" dirty="0" smtClean="0"/>
              <a:t> Conduct coaching classes in new and modern mathematics for village school children and teachers  </a:t>
            </a:r>
          </a:p>
          <a:p>
            <a:pPr lvl="2"/>
            <a:r>
              <a:rPr lang="en-US" sz="2400" dirty="0" smtClean="0"/>
              <a:t>Help the village families to prepare family budgets</a:t>
            </a:r>
          </a:p>
          <a:p>
            <a:pPr lvl="2"/>
            <a:r>
              <a:rPr lang="en-US" sz="2400" dirty="0" smtClean="0"/>
              <a:t>Popularizes small saving schemes</a:t>
            </a:r>
          </a:p>
          <a:p>
            <a:pPr lvl="2"/>
            <a:r>
              <a:rPr lang="en-US" sz="2400" dirty="0" smtClean="0"/>
              <a:t>Explain the futility of the age-old system of borrowing from the indigenous money-lenders and the need for using co-operatives for getting financial assistance</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Mathametics</a:t>
            </a:r>
            <a:endParaRPr lang="en-US" dirty="0"/>
          </a:p>
        </p:txBody>
      </p:sp>
      <p:sp>
        <p:nvSpPr>
          <p:cNvPr id="2" name="Content Placeholder 1"/>
          <p:cNvSpPr>
            <a:spLocks noGrp="1"/>
          </p:cNvSpPr>
          <p:nvPr>
            <p:ph sz="quarter" idx="1"/>
          </p:nvPr>
        </p:nvSpPr>
        <p:spPr>
          <a:xfrm>
            <a:off x="457200" y="1219200"/>
            <a:ext cx="8229600" cy="4525963"/>
          </a:xfrm>
        </p:spPr>
        <p:txBody>
          <a:bodyPr>
            <a:normAutofit lnSpcReduction="10000"/>
          </a:bodyPr>
          <a:lstStyle/>
          <a:p>
            <a:pPr lvl="1">
              <a:lnSpc>
                <a:spcPct val="170000"/>
              </a:lnSpc>
              <a:buFont typeface="Wingdings" pitchFamily="2" charset="2"/>
              <a:buChar char="§"/>
            </a:pPr>
            <a:r>
              <a:rPr lang="en-US" dirty="0" smtClean="0"/>
              <a:t>Examine the explain to the adopted community the viability of any cottage industry to be promoted which will suit their conditions</a:t>
            </a:r>
          </a:p>
          <a:p>
            <a:pPr lvl="1">
              <a:lnSpc>
                <a:spcPct val="170000"/>
              </a:lnSpc>
              <a:buFont typeface="Wingdings" pitchFamily="2" charset="2"/>
              <a:buChar char="§"/>
            </a:pPr>
            <a:r>
              <a:rPr lang="en-US" dirty="0" smtClean="0"/>
              <a:t> Helping the community to make an intelligent use of such branches of mathematics like linear programming operation research and bio-mathematics </a:t>
            </a:r>
          </a:p>
          <a:p>
            <a:pPr lvl="1">
              <a:lnSpc>
                <a:spcPct val="170000"/>
              </a:lnSpc>
              <a:buFont typeface="Wingdings" pitchFamily="2" charset="2"/>
              <a:buChar char="§"/>
            </a:pPr>
            <a:r>
              <a:rPr lang="en-US" dirty="0" smtClean="0"/>
              <a:t> Motivating pupils to take interest in Geometry through diagrams and models</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685800" y="0"/>
            <a:ext cx="7543800" cy="914400"/>
          </a:xfrm>
        </p:spPr>
        <p:txBody>
          <a:bodyPr/>
          <a:lstStyle/>
          <a:p>
            <a:r>
              <a:rPr lang="en-US" dirty="0" smtClean="0"/>
              <a:t>Chemistry</a:t>
            </a:r>
            <a:endParaRPr lang="en-US" dirty="0"/>
          </a:p>
        </p:txBody>
      </p:sp>
      <p:sp>
        <p:nvSpPr>
          <p:cNvPr id="2" name="Content Placeholder 1"/>
          <p:cNvSpPr>
            <a:spLocks noGrp="1"/>
          </p:cNvSpPr>
          <p:nvPr>
            <p:ph sz="quarter" idx="1"/>
          </p:nvPr>
        </p:nvSpPr>
        <p:spPr>
          <a:xfrm>
            <a:off x="457200" y="914400"/>
            <a:ext cx="8229600" cy="5105400"/>
          </a:xfrm>
        </p:spPr>
        <p:txBody>
          <a:bodyPr>
            <a:normAutofit/>
          </a:bodyPr>
          <a:lstStyle/>
          <a:p>
            <a:pPr lvl="3"/>
            <a:r>
              <a:rPr lang="en-US" sz="2400" dirty="0" smtClean="0"/>
              <a:t>Crop protection: Use of insecticides and pesticides and the precautions to prevent fatal accidents</a:t>
            </a:r>
          </a:p>
          <a:p>
            <a:pPr lvl="3"/>
            <a:r>
              <a:rPr lang="en-US" sz="2400" dirty="0" smtClean="0"/>
              <a:t> Control of soil condition-pH correcting chemicals-calcium, phosphorus etc</a:t>
            </a:r>
          </a:p>
          <a:p>
            <a:pPr lvl="3"/>
            <a:r>
              <a:rPr lang="en-US" sz="2400" dirty="0" smtClean="0"/>
              <a:t> Crop improvement: Demonstrate how to apply manure of the following types-Green, compost </a:t>
            </a:r>
          </a:p>
          <a:p>
            <a:pPr lvl="3"/>
            <a:r>
              <a:rPr lang="en-US" sz="2400" dirty="0" smtClean="0"/>
              <a:t>Synthetic mixtures based on soil condition and types of crops</a:t>
            </a:r>
          </a:p>
          <a:p>
            <a:pPr lvl="3"/>
            <a:r>
              <a:rPr lang="en-US" sz="2400" dirty="0" smtClean="0"/>
              <a:t> Micro nutrients</a:t>
            </a:r>
          </a:p>
          <a:p>
            <a:pPr lvl="3"/>
            <a:r>
              <a:rPr lang="en-US" sz="2400" dirty="0" smtClean="0"/>
              <a:t>Controlled used of water and water conservation</a:t>
            </a:r>
          </a:p>
          <a:p>
            <a:pPr lvl="1"/>
            <a:endParaRPr lang="en-US" sz="2800"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r>
              <a:rPr lang="en-US" dirty="0" smtClean="0"/>
              <a:t>Chemistry</a:t>
            </a:r>
            <a:endParaRPr lang="en-US" dirty="0"/>
          </a:p>
        </p:txBody>
      </p:sp>
      <p:sp>
        <p:nvSpPr>
          <p:cNvPr id="2" name="Content Placeholder 1"/>
          <p:cNvSpPr>
            <a:spLocks noGrp="1"/>
          </p:cNvSpPr>
          <p:nvPr>
            <p:ph sz="quarter" idx="1"/>
          </p:nvPr>
        </p:nvSpPr>
        <p:spPr>
          <a:xfrm>
            <a:off x="457200" y="914400"/>
            <a:ext cx="8229600" cy="5029200"/>
          </a:xfrm>
        </p:spPr>
        <p:txBody>
          <a:bodyPr>
            <a:noAutofit/>
          </a:bodyPr>
          <a:lstStyle/>
          <a:p>
            <a:pPr lvl="2"/>
            <a:r>
              <a:rPr lang="en-US" sz="2400" dirty="0" smtClean="0"/>
              <a:t>Use of farm waste: Poultry and sheep dung as fertilizers</a:t>
            </a:r>
          </a:p>
          <a:p>
            <a:pPr lvl="2"/>
            <a:r>
              <a:rPr lang="en-US" sz="2400" dirty="0" smtClean="0"/>
              <a:t>Cow dung as part of organic manure and </a:t>
            </a:r>
            <a:r>
              <a:rPr lang="en-US" sz="2400" dirty="0" err="1" smtClean="0"/>
              <a:t>Gobar</a:t>
            </a:r>
            <a:r>
              <a:rPr lang="en-US" sz="2400" dirty="0" smtClean="0"/>
              <a:t> gas production</a:t>
            </a:r>
          </a:p>
          <a:p>
            <a:pPr lvl="2"/>
            <a:r>
              <a:rPr lang="en-US" sz="2400" dirty="0" smtClean="0"/>
              <a:t>Procure safe drinking water: Demonstrate physical and chemical methods of purifying the drinking water supply</a:t>
            </a:r>
          </a:p>
          <a:p>
            <a:pPr lvl="2"/>
            <a:r>
              <a:rPr lang="en-US" sz="2400" dirty="0" smtClean="0"/>
              <a:t> Methods of conserving water from washing band laundering</a:t>
            </a:r>
          </a:p>
          <a:p>
            <a:pPr lvl="2"/>
            <a:r>
              <a:rPr lang="en-US" sz="2400" dirty="0" smtClean="0"/>
              <a:t> Household drainage linked to development of kitchen garden-Avoid formation of </a:t>
            </a:r>
            <a:r>
              <a:rPr lang="en-US" sz="2400" dirty="0" err="1" smtClean="0"/>
              <a:t>cess</a:t>
            </a:r>
            <a:r>
              <a:rPr lang="en-US" sz="2400" dirty="0" smtClean="0"/>
              <a:t>-pools in the neighborhood</a:t>
            </a:r>
          </a:p>
          <a:p>
            <a:pPr lvl="2"/>
            <a:r>
              <a:rPr lang="en-US" sz="2400" dirty="0" smtClean="0"/>
              <a:t>Housing Sites: Use of inexpensive local building materials-clay, lime etc. </a:t>
            </a:r>
          </a:p>
          <a:p>
            <a:pPr lvl="1"/>
            <a:endParaRPr lang="en-US" sz="24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lstStyle/>
          <a:p>
            <a:r>
              <a:rPr lang="en-US" dirty="0" smtClean="0"/>
              <a:t>Botany </a:t>
            </a:r>
            <a:endParaRPr lang="en-US" dirty="0"/>
          </a:p>
        </p:txBody>
      </p:sp>
      <p:sp>
        <p:nvSpPr>
          <p:cNvPr id="2" name="Content Placeholder 1"/>
          <p:cNvSpPr>
            <a:spLocks noGrp="1"/>
          </p:cNvSpPr>
          <p:nvPr>
            <p:ph sz="quarter" idx="1"/>
          </p:nvPr>
        </p:nvSpPr>
        <p:spPr>
          <a:xfrm>
            <a:off x="457200" y="1066800"/>
            <a:ext cx="8229600" cy="4940491"/>
          </a:xfrm>
        </p:spPr>
        <p:txBody>
          <a:bodyPr>
            <a:noAutofit/>
          </a:bodyPr>
          <a:lstStyle/>
          <a:p>
            <a:pPr lvl="2"/>
            <a:r>
              <a:rPr lang="en-US" sz="2200" dirty="0" smtClean="0"/>
              <a:t>Liaison between farmers and authorities of agriculture departments in providing quality seeds and introducing new varieties of crops</a:t>
            </a:r>
          </a:p>
          <a:p>
            <a:pPr lvl="2"/>
            <a:r>
              <a:rPr lang="en-US" sz="2200" dirty="0" smtClean="0"/>
              <a:t> Assist the farmers in their agriculture operations such as weeding, harvesting and similar activities with the co-</a:t>
            </a:r>
            <a:r>
              <a:rPr lang="en-US" sz="2200" dirty="0" err="1" smtClean="0"/>
              <a:t>operpation</a:t>
            </a:r>
            <a:r>
              <a:rPr lang="en-US" sz="2200" dirty="0" smtClean="0"/>
              <a:t>  of </a:t>
            </a:r>
            <a:r>
              <a:rPr lang="en-US" sz="2200" dirty="0" err="1" smtClean="0"/>
              <a:t>gramsevikas</a:t>
            </a:r>
            <a:r>
              <a:rPr lang="en-US" sz="2200" dirty="0" smtClean="0"/>
              <a:t> and </a:t>
            </a:r>
            <a:r>
              <a:rPr lang="en-US" sz="2200" dirty="0" err="1" smtClean="0"/>
              <a:t>gramsevaks</a:t>
            </a:r>
            <a:endParaRPr lang="en-US" sz="2200" dirty="0" smtClean="0"/>
          </a:p>
          <a:p>
            <a:pPr lvl="2"/>
            <a:r>
              <a:rPr lang="en-US" sz="2200" dirty="0" smtClean="0"/>
              <a:t> Launch the save Grain campaign with the help of agriculture department </a:t>
            </a:r>
          </a:p>
          <a:p>
            <a:pPr lvl="2"/>
            <a:r>
              <a:rPr lang="en-US" sz="2200" dirty="0" smtClean="0"/>
              <a:t> Help individual families in raising kitchen gardens</a:t>
            </a:r>
          </a:p>
          <a:p>
            <a:pPr lvl="2"/>
            <a:r>
              <a:rPr lang="en-US" sz="2200" dirty="0" smtClean="0"/>
              <a:t> Help in setting up cottage industries based on village plant produce (e.g. making </a:t>
            </a:r>
            <a:r>
              <a:rPr lang="en-US" sz="2200" dirty="0" err="1" smtClean="0"/>
              <a:t>gur</a:t>
            </a:r>
            <a:r>
              <a:rPr lang="en-US" sz="2200" dirty="0" smtClean="0"/>
              <a:t>), local crop production and the help of </a:t>
            </a:r>
            <a:r>
              <a:rPr lang="en-US" sz="2200" dirty="0" err="1" smtClean="0"/>
              <a:t>khadi</a:t>
            </a:r>
            <a:r>
              <a:rPr lang="en-US" sz="2200" dirty="0" smtClean="0"/>
              <a:t>  and village industries, </a:t>
            </a:r>
            <a:r>
              <a:rPr lang="en-US" sz="2200" dirty="0" err="1" smtClean="0"/>
              <a:t>Sarvodaya</a:t>
            </a:r>
            <a:r>
              <a:rPr lang="en-US" sz="2200" dirty="0" smtClean="0"/>
              <a:t> </a:t>
            </a:r>
            <a:r>
              <a:rPr lang="en-US" sz="2200" dirty="0" err="1" smtClean="0"/>
              <a:t>sangh</a:t>
            </a:r>
            <a:r>
              <a:rPr lang="en-US" sz="2200" dirty="0" smtClean="0"/>
              <a:t> etc.</a:t>
            </a:r>
          </a:p>
          <a:p>
            <a:endParaRPr lang="en-US" sz="22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normAutofit fontScale="92500"/>
          </a:bodyPr>
          <a:lstStyle/>
          <a:p>
            <a:pPr lvl="2"/>
            <a:r>
              <a:rPr lang="en-US" sz="2400" dirty="0" smtClean="0"/>
              <a:t>Advice farmers in the application of manures, fungicides, pesticides and other materials to promotes better crops yield</a:t>
            </a:r>
          </a:p>
          <a:p>
            <a:pPr lvl="2"/>
            <a:r>
              <a:rPr lang="en-US" sz="2400" dirty="0" smtClean="0"/>
              <a:t> Explain to the rural families the various agriculture development programme of the government with the help of concerned authorities</a:t>
            </a:r>
          </a:p>
          <a:p>
            <a:pPr lvl="2"/>
            <a:r>
              <a:rPr lang="en-US" sz="2400" dirty="0" smtClean="0"/>
              <a:t> Introduce new crops which can be grown side with the main agriculture crop .</a:t>
            </a:r>
            <a:r>
              <a:rPr lang="en-US" sz="2400" dirty="0" err="1" smtClean="0"/>
              <a:t>Eg</a:t>
            </a:r>
            <a:r>
              <a:rPr lang="en-US" sz="2400" dirty="0" smtClean="0"/>
              <a:t>. Mushroom culture</a:t>
            </a:r>
          </a:p>
          <a:p>
            <a:pPr lvl="2"/>
            <a:r>
              <a:rPr lang="en-US" sz="2400" dirty="0" smtClean="0"/>
              <a:t> Develop a  model farm</a:t>
            </a:r>
          </a:p>
          <a:p>
            <a:pPr lvl="2"/>
            <a:r>
              <a:rPr lang="en-US" sz="2400" dirty="0" smtClean="0"/>
              <a:t> Utilize sewage and other waste products by such process as composting </a:t>
            </a:r>
          </a:p>
          <a:p>
            <a:pPr lvl="2"/>
            <a:r>
              <a:rPr lang="en-US" sz="2400" dirty="0" smtClean="0"/>
              <a:t> Plants tress and shrubs of use to the farm such as bamboo, </a:t>
            </a:r>
            <a:r>
              <a:rPr lang="en-US" sz="2400" dirty="0" err="1" smtClean="0"/>
              <a:t>tanarind</a:t>
            </a:r>
            <a:r>
              <a:rPr lang="en-US" sz="2400" dirty="0" smtClean="0"/>
              <a:t> and similar plants </a:t>
            </a:r>
          </a:p>
          <a:p>
            <a:endParaRPr lang="en-US" dirty="0"/>
          </a:p>
        </p:txBody>
      </p:sp>
      <p:sp>
        <p:nvSpPr>
          <p:cNvPr id="3" name="Title 2"/>
          <p:cNvSpPr>
            <a:spLocks noGrp="1"/>
          </p:cNvSpPr>
          <p:nvPr>
            <p:ph type="title"/>
          </p:nvPr>
        </p:nvSpPr>
        <p:spPr>
          <a:xfrm>
            <a:off x="457200" y="274638"/>
            <a:ext cx="8229600" cy="792162"/>
          </a:xfrm>
        </p:spPr>
        <p:txBody>
          <a:bodyPr/>
          <a:lstStyle/>
          <a:p>
            <a:r>
              <a:rPr lang="en-US" dirty="0" smtClean="0"/>
              <a:t>Botany </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792162"/>
          </a:xfrm>
        </p:spPr>
        <p:txBody>
          <a:bodyPr/>
          <a:lstStyle/>
          <a:p>
            <a:r>
              <a:rPr lang="en-US" dirty="0" err="1" smtClean="0"/>
              <a:t>HomeScience</a:t>
            </a:r>
            <a:endParaRPr lang="en-US" dirty="0"/>
          </a:p>
        </p:txBody>
      </p:sp>
      <p:sp>
        <p:nvSpPr>
          <p:cNvPr id="2" name="Content Placeholder 1"/>
          <p:cNvSpPr>
            <a:spLocks noGrp="1"/>
          </p:cNvSpPr>
          <p:nvPr>
            <p:ph sz="quarter" idx="1"/>
          </p:nvPr>
        </p:nvSpPr>
        <p:spPr>
          <a:xfrm>
            <a:off x="457200" y="1143000"/>
            <a:ext cx="8229600" cy="4864291"/>
          </a:xfrm>
        </p:spPr>
        <p:txBody>
          <a:bodyPr>
            <a:normAutofit lnSpcReduction="10000"/>
          </a:bodyPr>
          <a:lstStyle/>
          <a:p>
            <a:pPr lvl="2"/>
            <a:r>
              <a:rPr lang="en-US" sz="2400" dirty="0" smtClean="0">
                <a:latin typeface="Times New Roman" pitchFamily="18" charset="0"/>
                <a:cs typeface="Times New Roman" pitchFamily="18" charset="0"/>
              </a:rPr>
              <a:t>Inculcate civic sense and citizenship</a:t>
            </a:r>
          </a:p>
          <a:p>
            <a:pPr lvl="2"/>
            <a:r>
              <a:rPr lang="en-US" sz="2400" dirty="0" smtClean="0">
                <a:latin typeface="Times New Roman" pitchFamily="18" charset="0"/>
                <a:cs typeface="Times New Roman" pitchFamily="18" charset="0"/>
              </a:rPr>
              <a:t> Bring  about social enlightenment on the rights and responsibilities of individuals</a:t>
            </a:r>
          </a:p>
          <a:p>
            <a:pPr lvl="2"/>
            <a:r>
              <a:rPr lang="en-US" sz="2400" dirty="0" smtClean="0">
                <a:latin typeface="Times New Roman" pitchFamily="18" charset="0"/>
                <a:cs typeface="Times New Roman" pitchFamily="18" charset="0"/>
              </a:rPr>
              <a:t> Economic uplift-Introduction of cottage industries</a:t>
            </a:r>
          </a:p>
          <a:p>
            <a:pPr lvl="2"/>
            <a:r>
              <a:rPr lang="en-US" sz="2400" dirty="0" smtClean="0">
                <a:latin typeface="Times New Roman" pitchFamily="18" charset="0"/>
                <a:cs typeface="Times New Roman" pitchFamily="18" charset="0"/>
              </a:rPr>
              <a:t> Establishing co-operatives for capital and distribution of the products</a:t>
            </a:r>
          </a:p>
          <a:p>
            <a:pPr lvl="2"/>
            <a:r>
              <a:rPr lang="en-US" sz="2400" dirty="0" smtClean="0">
                <a:latin typeface="Times New Roman" pitchFamily="18" charset="0"/>
                <a:cs typeface="Times New Roman" pitchFamily="18" charset="0"/>
              </a:rPr>
              <a:t> Leisure time activities</a:t>
            </a:r>
          </a:p>
          <a:p>
            <a:pPr lvl="2"/>
            <a:r>
              <a:rPr lang="en-US" sz="2400" dirty="0" smtClean="0">
                <a:latin typeface="Times New Roman" pitchFamily="18" charset="0"/>
                <a:cs typeface="Times New Roman" pitchFamily="18" charset="0"/>
              </a:rPr>
              <a:t> Inculcation of the saving habit</a:t>
            </a:r>
          </a:p>
          <a:p>
            <a:pPr lvl="2"/>
            <a:r>
              <a:rPr lang="en-US" sz="2400" dirty="0" smtClean="0">
                <a:latin typeface="Times New Roman" pitchFamily="18" charset="0"/>
                <a:cs typeface="Times New Roman" pitchFamily="18" charset="0"/>
              </a:rPr>
              <a:t>Home </a:t>
            </a:r>
            <a:r>
              <a:rPr lang="en-US" sz="2400" dirty="0" err="1" smtClean="0">
                <a:latin typeface="Times New Roman" pitchFamily="18" charset="0"/>
                <a:cs typeface="Times New Roman" pitchFamily="18" charset="0"/>
              </a:rPr>
              <a:t>improvent</a:t>
            </a:r>
            <a:r>
              <a:rPr lang="en-US" sz="2400" dirty="0" smtClean="0">
                <a:latin typeface="Times New Roman" pitchFamily="18" charset="0"/>
                <a:cs typeface="Times New Roman" pitchFamily="18" charset="0"/>
              </a:rPr>
              <a:t>-Maximum utilization of all resources particularly storage space</a:t>
            </a:r>
          </a:p>
          <a:p>
            <a:pPr lvl="2"/>
            <a:r>
              <a:rPr lang="en-US" sz="2400" dirty="0" smtClean="0">
                <a:latin typeface="Times New Roman" pitchFamily="18" charset="0"/>
                <a:cs typeface="Times New Roman" pitchFamily="18" charset="0"/>
              </a:rPr>
              <a:t> Use of </a:t>
            </a:r>
            <a:r>
              <a:rPr lang="en-US" sz="2400" dirty="0" err="1" smtClean="0">
                <a:latin typeface="Times New Roman" pitchFamily="18" charset="0"/>
                <a:cs typeface="Times New Roman" pitchFamily="18" charset="0"/>
              </a:rPr>
              <a:t>labour</a:t>
            </a:r>
            <a:r>
              <a:rPr lang="en-US" sz="2400" dirty="0" smtClean="0">
                <a:latin typeface="Times New Roman" pitchFamily="18" charset="0"/>
                <a:cs typeface="Times New Roman" pitchFamily="18" charset="0"/>
              </a:rPr>
              <a:t> saving devices, ventilation, </a:t>
            </a:r>
            <a:r>
              <a:rPr lang="en-US" sz="2400" dirty="0" err="1" smtClean="0">
                <a:latin typeface="Times New Roman" pitchFamily="18" charset="0"/>
                <a:cs typeface="Times New Roman" pitchFamily="18" charset="0"/>
              </a:rPr>
              <a:t>utilisation</a:t>
            </a:r>
            <a:r>
              <a:rPr lang="en-US" sz="2400" dirty="0" smtClean="0">
                <a:latin typeface="Times New Roman" pitchFamily="18" charset="0"/>
                <a:cs typeface="Times New Roman" pitchFamily="18" charset="0"/>
              </a:rPr>
              <a:t> of waste water</a:t>
            </a:r>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715962"/>
          </a:xfrm>
        </p:spPr>
        <p:txBody>
          <a:bodyPr>
            <a:normAutofit fontScale="90000"/>
          </a:bodyPr>
          <a:lstStyle/>
          <a:p>
            <a:pPr algn="r"/>
            <a:r>
              <a:rPr lang="en-US" sz="2400" i="1" dirty="0" smtClean="0">
                <a:solidFill>
                  <a:schemeClr val="accent3">
                    <a:lumMod val="50000"/>
                  </a:schemeClr>
                </a:solidFill>
                <a:latin typeface="Times New Roman" pitchFamily="18" charset="0"/>
                <a:cs typeface="Times New Roman" pitchFamily="18" charset="0"/>
              </a:rPr>
              <a:t>THE PHILOSOPHY OF COMMUNITY AND SOCIAL SERVICE  							           </a:t>
            </a:r>
            <a:r>
              <a:rPr lang="en-US" sz="2000" i="1" dirty="0" smtClean="0">
                <a:solidFill>
                  <a:schemeClr val="tx1"/>
                </a:solidFill>
                <a:latin typeface="Times New Roman" pitchFamily="18" charset="0"/>
                <a:cs typeface="Times New Roman" pitchFamily="18" charset="0"/>
              </a:rPr>
              <a:t>Contd..  </a:t>
            </a:r>
            <a:endParaRPr lang="en-US" sz="2400" i="1" dirty="0">
              <a:solidFill>
                <a:schemeClr val="tx1"/>
              </a:solidFill>
            </a:endParaRPr>
          </a:p>
        </p:txBody>
      </p:sp>
      <p:sp>
        <p:nvSpPr>
          <p:cNvPr id="3" name="Content Placeholder 2"/>
          <p:cNvSpPr>
            <a:spLocks noGrp="1"/>
          </p:cNvSpPr>
          <p:nvPr>
            <p:ph sz="quarter" idx="1"/>
          </p:nvPr>
        </p:nvSpPr>
        <p:spPr>
          <a:xfrm>
            <a:off x="457200" y="1143000"/>
            <a:ext cx="8305800" cy="5330952"/>
          </a:xfrm>
        </p:spPr>
        <p:txBody>
          <a:bodyPr>
            <a:normAutofit fontScale="92500"/>
          </a:bodyPr>
          <a:lstStyle/>
          <a:p>
            <a:pPr lvl="2" algn="just"/>
            <a:r>
              <a:rPr lang="en-US" sz="2800" dirty="0" smtClean="0">
                <a:latin typeface="Times New Roman" pitchFamily="18" charset="0"/>
                <a:cs typeface="Times New Roman" pitchFamily="18" charset="0"/>
              </a:rPr>
              <a:t>Students will become deeply interested in what they are studying and understand the realities as they exist.</a:t>
            </a:r>
          </a:p>
          <a:p>
            <a:pPr lvl="2" algn="just"/>
            <a:r>
              <a:rPr lang="en-US" sz="2800" dirty="0" smtClean="0">
                <a:latin typeface="Times New Roman" pitchFamily="18" charset="0"/>
                <a:cs typeface="Times New Roman" pitchFamily="18" charset="0"/>
              </a:rPr>
              <a:t>Through CSS, students of the University have an unprecedented opportunity to serve the people in the rural, backward and tribal areas and urban slums.</a:t>
            </a:r>
          </a:p>
          <a:p>
            <a:pPr lvl="2" algn="just"/>
            <a:r>
              <a:rPr lang="en-US" sz="2800" dirty="0" smtClean="0">
                <a:latin typeface="Times New Roman" pitchFamily="18" charset="0"/>
                <a:cs typeface="Times New Roman" pitchFamily="18" charset="0"/>
              </a:rPr>
              <a:t>The student community is a vast reservoir of human energy waiting to be harnessed for useful purposes.</a:t>
            </a:r>
          </a:p>
          <a:p>
            <a:pPr lvl="2" algn="just"/>
            <a:r>
              <a:rPr lang="en-US" sz="2800" dirty="0" smtClean="0">
                <a:latin typeface="Times New Roman" pitchFamily="18" charset="0"/>
                <a:cs typeface="Times New Roman" pitchFamily="18" charset="0"/>
              </a:rPr>
              <a:t>Only they need opportunities which will capture and arrest their imagination, tap their power, unlock their talents and develop their potential.</a:t>
            </a:r>
          </a:p>
          <a:p>
            <a:endParaRPr lang="en-US" sz="2000" dirty="0" smtClean="0"/>
          </a:p>
          <a:p>
            <a:endParaRPr lang="en-US" sz="18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792162"/>
          </a:xfrm>
        </p:spPr>
        <p:txBody>
          <a:bodyPr/>
          <a:lstStyle/>
          <a:p>
            <a:r>
              <a:rPr lang="en-US" dirty="0" err="1" smtClean="0"/>
              <a:t>HomeScience</a:t>
            </a:r>
            <a:endParaRPr lang="en-US" dirty="0"/>
          </a:p>
        </p:txBody>
      </p:sp>
      <p:sp>
        <p:nvSpPr>
          <p:cNvPr id="2" name="Content Placeholder 1"/>
          <p:cNvSpPr>
            <a:spLocks noGrp="1"/>
          </p:cNvSpPr>
          <p:nvPr>
            <p:ph sz="quarter" idx="1"/>
          </p:nvPr>
        </p:nvSpPr>
        <p:spPr>
          <a:xfrm>
            <a:off x="457200" y="1143000"/>
            <a:ext cx="8229600" cy="4864291"/>
          </a:xfrm>
        </p:spPr>
        <p:txBody>
          <a:bodyPr>
            <a:normAutofit lnSpcReduction="10000"/>
          </a:bodyPr>
          <a:lstStyle/>
          <a:p>
            <a:pPr lvl="2" algn="just"/>
            <a:r>
              <a:rPr lang="en-US" sz="2400" dirty="0" smtClean="0"/>
              <a:t>Nutritional improvement- locating foods needs, helping in school lunch programme, teaching improve methods of cooking, developing awareness of deficiency symptoms and their cure, awareness of, and involvement in existing, nutritional </a:t>
            </a:r>
            <a:r>
              <a:rPr lang="en-US" sz="2400" dirty="0" err="1" smtClean="0"/>
              <a:t>programmes</a:t>
            </a:r>
            <a:endParaRPr lang="en-US" sz="2400" dirty="0" smtClean="0"/>
          </a:p>
          <a:p>
            <a:pPr lvl="2" algn="just"/>
            <a:endParaRPr lang="en-US" sz="2400" dirty="0" smtClean="0"/>
          </a:p>
          <a:p>
            <a:pPr lvl="2" algn="just"/>
            <a:r>
              <a:rPr lang="en-US" sz="2400" dirty="0" smtClean="0"/>
              <a:t> Participation in developmental programmes care of children </a:t>
            </a:r>
          </a:p>
          <a:p>
            <a:pPr lvl="2" algn="just"/>
            <a:endParaRPr lang="en-US" sz="2400" dirty="0" smtClean="0"/>
          </a:p>
          <a:p>
            <a:pPr lvl="2" algn="just"/>
            <a:r>
              <a:rPr lang="en-US" sz="2400" dirty="0" err="1" smtClean="0"/>
              <a:t>Balwadi</a:t>
            </a:r>
            <a:endParaRPr lang="en-US" sz="2400" dirty="0" smtClean="0"/>
          </a:p>
          <a:p>
            <a:pPr lvl="2" algn="just"/>
            <a:endParaRPr lang="en-US" sz="2400" dirty="0" smtClean="0"/>
          </a:p>
          <a:p>
            <a:pPr lvl="2" algn="just"/>
            <a:r>
              <a:rPr lang="en-US" sz="2400" dirty="0" smtClean="0"/>
              <a:t> Toys of Children</a:t>
            </a:r>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792162"/>
          </a:xfrm>
        </p:spPr>
        <p:txBody>
          <a:bodyPr>
            <a:normAutofit/>
          </a:bodyPr>
          <a:lstStyle/>
          <a:p>
            <a:r>
              <a:rPr lang="en-US" dirty="0" smtClean="0"/>
              <a:t>Home Science</a:t>
            </a:r>
            <a:endParaRPr lang="en-US" dirty="0"/>
          </a:p>
        </p:txBody>
      </p:sp>
      <p:sp>
        <p:nvSpPr>
          <p:cNvPr id="2" name="Content Placeholder 1"/>
          <p:cNvSpPr>
            <a:spLocks noGrp="1"/>
          </p:cNvSpPr>
          <p:nvPr>
            <p:ph sz="quarter" idx="1"/>
          </p:nvPr>
        </p:nvSpPr>
        <p:spPr>
          <a:xfrm>
            <a:off x="457200" y="1143000"/>
            <a:ext cx="8229600" cy="4864291"/>
          </a:xfrm>
        </p:spPr>
        <p:txBody>
          <a:bodyPr>
            <a:normAutofit fontScale="92500"/>
          </a:bodyPr>
          <a:lstStyle/>
          <a:p>
            <a:pPr lvl="2"/>
            <a:r>
              <a:rPr lang="en-US" sz="3200" dirty="0" smtClean="0">
                <a:latin typeface="Arial Narrow" pitchFamily="34" charset="0"/>
              </a:rPr>
              <a:t>Immunization of the children in the adopted community</a:t>
            </a:r>
          </a:p>
          <a:p>
            <a:pPr lvl="2"/>
            <a:r>
              <a:rPr lang="en-US" sz="3200" dirty="0" smtClean="0">
                <a:latin typeface="Arial Narrow" pitchFamily="34" charset="0"/>
              </a:rPr>
              <a:t> Primary School- Assisting in lunch programmes </a:t>
            </a:r>
          </a:p>
          <a:p>
            <a:pPr lvl="2"/>
            <a:r>
              <a:rPr lang="en-US" sz="3200" dirty="0" smtClean="0">
                <a:latin typeface="Arial Narrow" pitchFamily="34" charset="0"/>
              </a:rPr>
              <a:t> Mothers- </a:t>
            </a:r>
            <a:r>
              <a:rPr lang="en-US" sz="3200" dirty="0" err="1" smtClean="0">
                <a:latin typeface="Arial Narrow" pitchFamily="34" charset="0"/>
              </a:rPr>
              <a:t>Mahalir</a:t>
            </a:r>
            <a:r>
              <a:rPr lang="en-US" sz="3200" dirty="0" smtClean="0">
                <a:latin typeface="Arial Narrow" pitchFamily="34" charset="0"/>
              </a:rPr>
              <a:t> </a:t>
            </a:r>
            <a:r>
              <a:rPr lang="en-US" sz="3200" dirty="0" err="1" smtClean="0">
                <a:latin typeface="Arial Narrow" pitchFamily="34" charset="0"/>
              </a:rPr>
              <a:t>Manrams</a:t>
            </a:r>
            <a:r>
              <a:rPr lang="en-US" sz="3200" dirty="0" smtClean="0">
                <a:latin typeface="Arial Narrow" pitchFamily="34" charset="0"/>
              </a:rPr>
              <a:t>-sewing, tailoring classes</a:t>
            </a:r>
          </a:p>
          <a:p>
            <a:pPr lvl="2"/>
            <a:r>
              <a:rPr lang="en-US" sz="3200" dirty="0" smtClean="0">
                <a:latin typeface="Arial Narrow" pitchFamily="34" charset="0"/>
              </a:rPr>
              <a:t> Youth clubs</a:t>
            </a:r>
          </a:p>
          <a:p>
            <a:pPr lvl="2"/>
            <a:r>
              <a:rPr lang="en-US" sz="3200" dirty="0" smtClean="0">
                <a:latin typeface="Arial Narrow" pitchFamily="34" charset="0"/>
              </a:rPr>
              <a:t> Continuous education programme</a:t>
            </a:r>
          </a:p>
          <a:p>
            <a:pPr lvl="2"/>
            <a:r>
              <a:rPr lang="en-US" sz="3200" dirty="0" smtClean="0">
                <a:latin typeface="Arial Narrow" pitchFamily="34" charset="0"/>
              </a:rPr>
              <a:t> Helping to put up cultural </a:t>
            </a:r>
            <a:r>
              <a:rPr lang="en-US" sz="3200" dirty="0" err="1" smtClean="0">
                <a:latin typeface="Arial Narrow" pitchFamily="34" charset="0"/>
              </a:rPr>
              <a:t>programme</a:t>
            </a:r>
            <a:r>
              <a:rPr lang="en-US" sz="3200" dirty="0" smtClean="0">
                <a:latin typeface="Arial Narrow" pitchFamily="34" charset="0"/>
              </a:rPr>
              <a:t> </a:t>
            </a:r>
          </a:p>
          <a:p>
            <a:pPr lvl="2"/>
            <a:r>
              <a:rPr lang="en-US" sz="3200" dirty="0" smtClean="0">
                <a:latin typeface="Arial Narrow" pitchFamily="34" charset="0"/>
              </a:rPr>
              <a:t>Food production- Kitchen garden, School garden </a:t>
            </a:r>
          </a:p>
          <a:p>
            <a:endParaRPr lang="en-US" dirty="0" smtClean="0"/>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HomeScience</a:t>
            </a:r>
            <a:r>
              <a:rPr lang="en-US" dirty="0" smtClean="0"/>
              <a:t>                      </a:t>
            </a:r>
            <a:r>
              <a:rPr lang="en-US" sz="2000" dirty="0" smtClean="0">
                <a:solidFill>
                  <a:srgbClr val="C00000"/>
                </a:solidFill>
              </a:rPr>
              <a:t>Contd..</a:t>
            </a:r>
            <a:endParaRPr lang="en-US" dirty="0">
              <a:solidFill>
                <a:srgbClr val="C00000"/>
              </a:solidFill>
            </a:endParaRPr>
          </a:p>
        </p:txBody>
      </p:sp>
      <p:sp>
        <p:nvSpPr>
          <p:cNvPr id="2" name="Content Placeholder 1"/>
          <p:cNvSpPr>
            <a:spLocks noGrp="1"/>
          </p:cNvSpPr>
          <p:nvPr>
            <p:ph sz="quarter" idx="1"/>
          </p:nvPr>
        </p:nvSpPr>
        <p:spPr/>
        <p:txBody>
          <a:bodyPr>
            <a:normAutofit/>
          </a:bodyPr>
          <a:lstStyle/>
          <a:p>
            <a:pPr lvl="2"/>
            <a:r>
              <a:rPr lang="en-US" sz="3200" dirty="0" smtClean="0"/>
              <a:t>Food storage practices</a:t>
            </a:r>
          </a:p>
          <a:p>
            <a:pPr lvl="2"/>
            <a:r>
              <a:rPr lang="en-US" sz="3200" dirty="0" smtClean="0"/>
              <a:t>Food preservation</a:t>
            </a:r>
          </a:p>
          <a:p>
            <a:pPr lvl="2"/>
            <a:r>
              <a:rPr lang="en-US" sz="3200" dirty="0" smtClean="0"/>
              <a:t> Eradication of household pests</a:t>
            </a:r>
          </a:p>
          <a:p>
            <a:pPr lvl="2"/>
            <a:r>
              <a:rPr lang="en-US" sz="3200" dirty="0" smtClean="0"/>
              <a:t> Tree planting, wherever possible</a:t>
            </a:r>
          </a:p>
          <a:p>
            <a:pPr lvl="2"/>
            <a:r>
              <a:rPr lang="en-US" sz="3200" dirty="0" smtClean="0"/>
              <a:t> Consumer education</a:t>
            </a:r>
          </a:p>
          <a:p>
            <a:pPr lvl="2"/>
            <a:r>
              <a:rPr lang="en-US" sz="3200" dirty="0" smtClean="0"/>
              <a:t> Consumer co-operatives, leisure time activities and worthwhile club activities</a:t>
            </a:r>
            <a:endParaRPr lang="en-US" sz="32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63562"/>
          </a:xfrm>
        </p:spPr>
        <p:txBody>
          <a:bodyPr>
            <a:normAutofit/>
          </a:bodyPr>
          <a:lstStyle/>
          <a:p>
            <a:r>
              <a:rPr lang="en-US" dirty="0" smtClean="0">
                <a:solidFill>
                  <a:schemeClr val="accent3">
                    <a:lumMod val="60000"/>
                    <a:lumOff val="40000"/>
                  </a:schemeClr>
                </a:solidFill>
              </a:rPr>
              <a:t>Music</a:t>
            </a:r>
            <a:endParaRPr lang="en-US" dirty="0">
              <a:solidFill>
                <a:schemeClr val="accent3">
                  <a:lumMod val="60000"/>
                  <a:lumOff val="40000"/>
                </a:schemeClr>
              </a:solidFill>
            </a:endParaRPr>
          </a:p>
        </p:txBody>
      </p:sp>
      <p:sp>
        <p:nvSpPr>
          <p:cNvPr id="2" name="Content Placeholder 1"/>
          <p:cNvSpPr>
            <a:spLocks noGrp="1"/>
          </p:cNvSpPr>
          <p:nvPr>
            <p:ph sz="quarter" idx="1"/>
          </p:nvPr>
        </p:nvSpPr>
        <p:spPr>
          <a:xfrm>
            <a:off x="457200" y="762000"/>
            <a:ext cx="8229600" cy="5410200"/>
          </a:xfrm>
        </p:spPr>
        <p:txBody>
          <a:bodyPr>
            <a:normAutofit/>
          </a:bodyPr>
          <a:lstStyle/>
          <a:p>
            <a:pPr lvl="1">
              <a:buFont typeface="Wingdings" pitchFamily="2" charset="2"/>
              <a:buChar char="Ø"/>
            </a:pPr>
            <a:r>
              <a:rPr lang="en-US" sz="2800" dirty="0" smtClean="0">
                <a:latin typeface="Times New Roman" pitchFamily="18" charset="0"/>
                <a:cs typeface="Times New Roman" pitchFamily="18" charset="0"/>
              </a:rPr>
              <a:t>Revive folk music and arts such as </a:t>
            </a:r>
            <a:r>
              <a:rPr lang="en-US" sz="2800" dirty="0" err="1" smtClean="0">
                <a:latin typeface="Times New Roman" pitchFamily="18" charset="0"/>
                <a:cs typeface="Times New Roman" pitchFamily="18" charset="0"/>
              </a:rPr>
              <a:t>kolattam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Nondi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Chindu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Kummi</a:t>
            </a:r>
            <a:r>
              <a:rPr lang="en-US" sz="2800" dirty="0" smtClean="0">
                <a:latin typeface="Times New Roman" pitchFamily="18" charset="0"/>
                <a:cs typeface="Times New Roman" pitchFamily="18" charset="0"/>
              </a:rPr>
              <a:t>, Folk Drama etc</a:t>
            </a:r>
          </a:p>
          <a:p>
            <a:pPr lvl="1">
              <a:buFont typeface="Wingdings" pitchFamily="2" charset="2"/>
              <a:buChar char="Ø"/>
            </a:pPr>
            <a:r>
              <a:rPr lang="en-US" sz="2800" dirty="0" smtClean="0">
                <a:latin typeface="Times New Roman" pitchFamily="18" charset="0"/>
                <a:cs typeface="Times New Roman" pitchFamily="18" charset="0"/>
              </a:rPr>
              <a:t> Celebrate festivals including music with percussion instruments</a:t>
            </a:r>
          </a:p>
          <a:p>
            <a:pPr lvl="1">
              <a:buFont typeface="Wingdings" pitchFamily="2" charset="2"/>
              <a:buChar char="Ø"/>
            </a:pPr>
            <a:r>
              <a:rPr lang="en-US" sz="2800" dirty="0" smtClean="0">
                <a:latin typeface="Times New Roman" pitchFamily="18" charset="0"/>
                <a:cs typeface="Times New Roman" pitchFamily="18" charset="0"/>
              </a:rPr>
              <a:t> Inculcate radio listening practices</a:t>
            </a:r>
          </a:p>
          <a:p>
            <a:pPr lvl="1">
              <a:buFont typeface="Wingdings" pitchFamily="2" charset="2"/>
              <a:buChar char="Ø"/>
            </a:pPr>
            <a:r>
              <a:rPr lang="en-US" sz="2800" dirty="0" smtClean="0">
                <a:latin typeface="Times New Roman" pitchFamily="18" charset="0"/>
                <a:cs typeface="Times New Roman" pitchFamily="18" charset="0"/>
              </a:rPr>
              <a:t> Familiarizes people with the music of great musicians</a:t>
            </a:r>
          </a:p>
          <a:p>
            <a:pPr lvl="1">
              <a:buFont typeface="Wingdings" pitchFamily="2" charset="2"/>
              <a:buChar char="Ø"/>
            </a:pPr>
            <a:r>
              <a:rPr lang="en-US" sz="2800" dirty="0" smtClean="0">
                <a:latin typeface="Times New Roman" pitchFamily="18" charset="0"/>
                <a:cs typeface="Times New Roman" pitchFamily="18" charset="0"/>
              </a:rPr>
              <a:t>Teaching school students the correct way of singing national songs</a:t>
            </a:r>
          </a:p>
          <a:p>
            <a:pPr lvl="1">
              <a:buFont typeface="Wingdings" pitchFamily="2" charset="2"/>
              <a:buChar char="Ø"/>
            </a:pPr>
            <a:r>
              <a:rPr lang="en-US" sz="2800" dirty="0" smtClean="0">
                <a:latin typeface="Times New Roman" pitchFamily="18" charset="0"/>
                <a:cs typeface="Times New Roman" pitchFamily="18" charset="0"/>
              </a:rPr>
              <a:t> Locate talented people in music and try to develop their tastes.</a:t>
            </a:r>
            <a:endParaRPr lang="en-US" sz="2800" dirty="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Biochemistry</a:t>
            </a:r>
            <a:endParaRPr lang="en-US" dirty="0"/>
          </a:p>
        </p:txBody>
      </p:sp>
      <p:sp>
        <p:nvSpPr>
          <p:cNvPr id="2" name="Content Placeholder 1"/>
          <p:cNvSpPr>
            <a:spLocks noGrp="1"/>
          </p:cNvSpPr>
          <p:nvPr>
            <p:ph sz="quarter" idx="1"/>
          </p:nvPr>
        </p:nvSpPr>
        <p:spPr/>
        <p:txBody>
          <a:bodyPr>
            <a:normAutofit fontScale="92500" lnSpcReduction="10000"/>
          </a:bodyPr>
          <a:lstStyle/>
          <a:p>
            <a:pPr lvl="1" algn="just"/>
            <a:r>
              <a:rPr lang="en-US" dirty="0" smtClean="0"/>
              <a:t> </a:t>
            </a:r>
            <a:r>
              <a:rPr lang="en-US" sz="2800" dirty="0" smtClean="0"/>
              <a:t>Clinical and nutritional assessment of the community </a:t>
            </a:r>
          </a:p>
          <a:p>
            <a:pPr lvl="1" algn="just"/>
            <a:r>
              <a:rPr lang="en-US" sz="2800" dirty="0" smtClean="0"/>
              <a:t>Soil analysis-Soil fertility map for the village </a:t>
            </a:r>
          </a:p>
          <a:p>
            <a:pPr lvl="1" algn="just"/>
            <a:r>
              <a:rPr lang="en-US" sz="2800" dirty="0" smtClean="0"/>
              <a:t> Fertilizer analysis and preservation of fertilizers</a:t>
            </a:r>
          </a:p>
          <a:p>
            <a:pPr lvl="1" algn="just"/>
            <a:r>
              <a:rPr lang="en-US" sz="2800" dirty="0" smtClean="0"/>
              <a:t>Prevention of adulteration</a:t>
            </a:r>
          </a:p>
          <a:p>
            <a:pPr lvl="1" algn="just"/>
            <a:r>
              <a:rPr lang="en-US" sz="2800" dirty="0" smtClean="0"/>
              <a:t> </a:t>
            </a:r>
            <a:r>
              <a:rPr lang="en-US" sz="2800" dirty="0" err="1" smtClean="0"/>
              <a:t>Cowdung</a:t>
            </a:r>
            <a:r>
              <a:rPr lang="en-US" sz="2800" dirty="0" smtClean="0"/>
              <a:t> and other farm animal waste (excreta) to be used as organic fertilizers</a:t>
            </a:r>
          </a:p>
          <a:p>
            <a:pPr lvl="1" algn="just"/>
            <a:r>
              <a:rPr lang="en-US" sz="2800" dirty="0" err="1" smtClean="0"/>
              <a:t>Gobar</a:t>
            </a:r>
            <a:r>
              <a:rPr lang="en-US" sz="2800" dirty="0" smtClean="0"/>
              <a:t> gas production</a:t>
            </a:r>
          </a:p>
          <a:p>
            <a:pPr lvl="1" algn="just"/>
            <a:r>
              <a:rPr lang="en-US" sz="2800" dirty="0" smtClean="0"/>
              <a:t>Analysis of drinking water and irrigation water</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Biochemistry</a:t>
            </a:r>
            <a:endParaRPr lang="en-US" dirty="0"/>
          </a:p>
        </p:txBody>
      </p:sp>
      <p:sp>
        <p:nvSpPr>
          <p:cNvPr id="2" name="Content Placeholder 1"/>
          <p:cNvSpPr>
            <a:spLocks noGrp="1"/>
          </p:cNvSpPr>
          <p:nvPr>
            <p:ph sz="quarter" idx="1"/>
          </p:nvPr>
        </p:nvSpPr>
        <p:spPr>
          <a:xfrm>
            <a:off x="457200" y="1295400"/>
            <a:ext cx="8229600" cy="4525963"/>
          </a:xfrm>
        </p:spPr>
        <p:txBody>
          <a:bodyPr>
            <a:noAutofit/>
          </a:bodyPr>
          <a:lstStyle/>
          <a:p>
            <a:r>
              <a:rPr lang="en-US" sz="2800" dirty="0" smtClean="0"/>
              <a:t>Physical  and chemical methods of improving the water quality for washing, irrigation and potable purposes</a:t>
            </a:r>
          </a:p>
          <a:p>
            <a:r>
              <a:rPr lang="en-US" sz="2800" dirty="0" smtClean="0"/>
              <a:t> Simple methods to detect adulteration of foods, ands evaluate food for their shelf life</a:t>
            </a:r>
          </a:p>
          <a:p>
            <a:r>
              <a:rPr lang="en-US" sz="2800" dirty="0" smtClean="0"/>
              <a:t> Educate the rural community in the careful use of pesticides and first aid</a:t>
            </a:r>
          </a:p>
          <a:p>
            <a:r>
              <a:rPr lang="en-US" sz="2800" dirty="0" smtClean="0"/>
              <a:t> Care for accidental poisoning</a:t>
            </a:r>
          </a:p>
          <a:p>
            <a:r>
              <a:rPr lang="en-US" sz="2800" dirty="0" smtClean="0"/>
              <a:t> Periodical organisation of exhibitions on health, hygiene sand nutrition.</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487362"/>
          </a:xfrm>
        </p:spPr>
        <p:txBody>
          <a:bodyPr>
            <a:normAutofit fontScale="90000"/>
          </a:bodyPr>
          <a:lstStyle/>
          <a:p>
            <a:r>
              <a:rPr lang="en-US" dirty="0" smtClean="0">
                <a:solidFill>
                  <a:srgbClr val="7030A0"/>
                </a:solidFill>
              </a:rPr>
              <a:t> Psychology</a:t>
            </a:r>
            <a:endParaRPr lang="en-US" dirty="0">
              <a:solidFill>
                <a:srgbClr val="7030A0"/>
              </a:solidFill>
            </a:endParaRPr>
          </a:p>
        </p:txBody>
      </p:sp>
      <p:sp>
        <p:nvSpPr>
          <p:cNvPr id="2" name="Content Placeholder 1"/>
          <p:cNvSpPr>
            <a:spLocks noGrp="1"/>
          </p:cNvSpPr>
          <p:nvPr>
            <p:ph sz="quarter" idx="1"/>
          </p:nvPr>
        </p:nvSpPr>
        <p:spPr>
          <a:xfrm>
            <a:off x="457200" y="838200"/>
            <a:ext cx="8458200" cy="5486400"/>
          </a:xfrm>
        </p:spPr>
        <p:txBody>
          <a:bodyPr>
            <a:noAutofit/>
          </a:bodyPr>
          <a:lstStyle/>
          <a:p>
            <a:pPr lvl="2">
              <a:buFont typeface="Wingdings" pitchFamily="2" charset="2"/>
              <a:buChar char="v"/>
            </a:pPr>
            <a:r>
              <a:rPr lang="en-US" sz="2000" dirty="0" smtClean="0">
                <a:latin typeface="Arial Narrow" pitchFamily="34" charset="0"/>
              </a:rPr>
              <a:t>Measure the intelligence of rural children and correlate with their achievements</a:t>
            </a:r>
          </a:p>
          <a:p>
            <a:pPr lvl="2">
              <a:buFont typeface="Wingdings" pitchFamily="2" charset="2"/>
              <a:buChar char="v"/>
            </a:pPr>
            <a:r>
              <a:rPr lang="en-US" sz="2000" dirty="0" smtClean="0">
                <a:latin typeface="Arial Narrow" pitchFamily="34" charset="0"/>
              </a:rPr>
              <a:t> Study the problems of achievers and how to raise their aspirations</a:t>
            </a:r>
          </a:p>
          <a:p>
            <a:pPr lvl="2">
              <a:buFont typeface="Wingdings" pitchFamily="2" charset="2"/>
              <a:buChar char="v"/>
            </a:pPr>
            <a:r>
              <a:rPr lang="en-US" sz="2000" dirty="0" smtClean="0">
                <a:latin typeface="Arial Narrow" pitchFamily="34" charset="0"/>
              </a:rPr>
              <a:t> Educate mothers with child psychology and the importance of love and affection for children and about the drastic effects of neglect</a:t>
            </a:r>
          </a:p>
          <a:p>
            <a:pPr lvl="2">
              <a:buFont typeface="Wingdings" pitchFamily="2" charset="2"/>
              <a:buChar char="v"/>
            </a:pPr>
            <a:r>
              <a:rPr lang="en-US" sz="2000" dirty="0" smtClean="0">
                <a:latin typeface="Arial Narrow" pitchFamily="34" charset="0"/>
              </a:rPr>
              <a:t> Help children to overcome their problems through child guidance </a:t>
            </a:r>
          </a:p>
          <a:p>
            <a:pPr lvl="2">
              <a:buFont typeface="Wingdings" pitchFamily="2" charset="2"/>
              <a:buChar char="v"/>
            </a:pPr>
            <a:r>
              <a:rPr lang="en-US" sz="2000" dirty="0" smtClean="0">
                <a:latin typeface="Arial Narrow" pitchFamily="34" charset="0"/>
              </a:rPr>
              <a:t>Test their aptitudes and interest of adolescents and provide educational and vocational guidance </a:t>
            </a:r>
          </a:p>
          <a:p>
            <a:pPr lvl="2">
              <a:buFont typeface="Wingdings" pitchFamily="2" charset="2"/>
              <a:buChar char="v"/>
            </a:pPr>
            <a:r>
              <a:rPr lang="en-US" sz="2000" dirty="0" smtClean="0">
                <a:latin typeface="Arial Narrow" pitchFamily="34" charset="0"/>
              </a:rPr>
              <a:t> Help the villagers to get rid of prejudice, bias and narrow parochial considerations</a:t>
            </a:r>
          </a:p>
          <a:p>
            <a:pPr lvl="2">
              <a:buFont typeface="Wingdings" pitchFamily="2" charset="2"/>
              <a:buChar char="v"/>
            </a:pPr>
            <a:r>
              <a:rPr lang="en-US" sz="2000" dirty="0" smtClean="0">
                <a:latin typeface="Arial Narrow" pitchFamily="34" charset="0"/>
              </a:rPr>
              <a:t> Study the communications barriers</a:t>
            </a:r>
          </a:p>
          <a:p>
            <a:pPr lvl="2">
              <a:buFont typeface="Wingdings" pitchFamily="2" charset="2"/>
              <a:buChar char="v"/>
            </a:pPr>
            <a:r>
              <a:rPr lang="en-US" sz="2000" dirty="0" smtClean="0">
                <a:latin typeface="Arial Narrow" pitchFamily="34" charset="0"/>
              </a:rPr>
              <a:t> Promote effective communications towards social change</a:t>
            </a:r>
          </a:p>
          <a:p>
            <a:pPr lvl="2">
              <a:buFont typeface="Wingdings" pitchFamily="2" charset="2"/>
              <a:buChar char="v"/>
            </a:pPr>
            <a:r>
              <a:rPr lang="en-US" sz="2000" dirty="0" smtClean="0">
                <a:latin typeface="Arial Narrow" pitchFamily="34" charset="0"/>
              </a:rPr>
              <a:t> Help the rural; children develop good habits</a:t>
            </a:r>
          </a:p>
          <a:p>
            <a:pPr lvl="2">
              <a:buFont typeface="Wingdings" pitchFamily="2" charset="2"/>
              <a:buChar char="v"/>
            </a:pPr>
            <a:r>
              <a:rPr lang="en-US" sz="2000" dirty="0" smtClean="0">
                <a:latin typeface="Arial Narrow" pitchFamily="34" charset="0"/>
              </a:rPr>
              <a:t> Motivate the rural population to create and maintain a better environment to live in </a:t>
            </a:r>
          </a:p>
          <a:p>
            <a:pPr lvl="2">
              <a:buFont typeface="Wingdings" pitchFamily="2" charset="2"/>
              <a:buChar char="v"/>
            </a:pPr>
            <a:r>
              <a:rPr lang="en-US" sz="2000" dirty="0" smtClean="0">
                <a:latin typeface="Arial Narrow" pitchFamily="34" charset="0"/>
              </a:rPr>
              <a:t> Indentify talents among the children and foster them</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pattern</a:t>
            </a:r>
            <a:endParaRPr lang="en-US" dirty="0"/>
          </a:p>
        </p:txBody>
      </p:sp>
      <p:sp>
        <p:nvSpPr>
          <p:cNvPr id="3" name="Content Placeholder 2"/>
          <p:cNvSpPr>
            <a:spLocks noGrp="1"/>
          </p:cNvSpPr>
          <p:nvPr>
            <p:ph sz="quarter" idx="1"/>
          </p:nvPr>
        </p:nvSpPr>
        <p:spPr/>
        <p:txBody>
          <a:bodyPr/>
          <a:lstStyle/>
          <a:p>
            <a:r>
              <a:rPr lang="en-US" dirty="0" smtClean="0"/>
              <a:t>CREDIT – 1 [0.5]</a:t>
            </a:r>
          </a:p>
          <a:p>
            <a:r>
              <a:rPr lang="en-US" dirty="0" smtClean="0"/>
              <a:t>CIA +CE    [25 + 25 = 50]   +50 = 100</a:t>
            </a:r>
          </a:p>
          <a:p>
            <a:r>
              <a:rPr lang="en-US" dirty="0" smtClean="0"/>
              <a:t>CIA for two semester</a:t>
            </a:r>
          </a:p>
          <a:p>
            <a:r>
              <a:rPr lang="en-US" dirty="0" smtClean="0"/>
              <a:t>Criteria</a:t>
            </a:r>
          </a:p>
          <a:p>
            <a:r>
              <a:rPr lang="en-US" dirty="0" smtClean="0"/>
              <a:t>Rapport building   5</a:t>
            </a:r>
          </a:p>
          <a:p>
            <a:r>
              <a:rPr lang="en-US" dirty="0" smtClean="0"/>
              <a:t>Planning and preparation  5</a:t>
            </a:r>
          </a:p>
          <a:p>
            <a:r>
              <a:rPr lang="en-US" dirty="0" smtClean="0"/>
              <a:t>Work execution and outcomes 10</a:t>
            </a:r>
          </a:p>
          <a:p>
            <a:r>
              <a:rPr lang="en-US" dirty="0" smtClean="0"/>
              <a:t>Documentation 5</a:t>
            </a:r>
          </a:p>
          <a:p>
            <a:r>
              <a:rPr lang="en-US" dirty="0" smtClean="0"/>
              <a:t>II  CE at the end of the semester -2 hours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200" i="1" dirty="0" smtClean="0">
                <a:solidFill>
                  <a:schemeClr val="accent2">
                    <a:lumMod val="50000"/>
                  </a:schemeClr>
                </a:solidFill>
              </a:rPr>
              <a:t>THE PHILOSOPHY OF COMMUNITY AND SOCIAL SERVICE                              							       </a:t>
            </a:r>
            <a:r>
              <a:rPr lang="en-US" sz="2400" i="1" dirty="0" smtClean="0">
                <a:solidFill>
                  <a:schemeClr val="accent2">
                    <a:lumMod val="50000"/>
                  </a:schemeClr>
                </a:solidFill>
              </a:rPr>
              <a:t>Contd.. </a:t>
            </a:r>
            <a:endParaRPr lang="en-US" sz="2400" i="1" dirty="0">
              <a:solidFill>
                <a:schemeClr val="accent2">
                  <a:lumMod val="50000"/>
                </a:schemeClr>
              </a:solidFill>
            </a:endParaRPr>
          </a:p>
        </p:txBody>
      </p:sp>
      <p:sp>
        <p:nvSpPr>
          <p:cNvPr id="3" name="Content Placeholder 2"/>
          <p:cNvSpPr>
            <a:spLocks noGrp="1"/>
          </p:cNvSpPr>
          <p:nvPr>
            <p:ph sz="quarter" idx="1"/>
          </p:nvPr>
        </p:nvSpPr>
        <p:spPr>
          <a:xfrm>
            <a:off x="457200" y="1143000"/>
            <a:ext cx="7467600" cy="5330952"/>
          </a:xfrm>
        </p:spPr>
        <p:txBody>
          <a:bodyPr>
            <a:normAutofit lnSpcReduction="10000"/>
          </a:bodyPr>
          <a:lstStyle/>
          <a:p>
            <a:pPr lvl="2" algn="just">
              <a:buFont typeface="Wingdings" pitchFamily="2" charset="2"/>
              <a:buChar char="§"/>
            </a:pPr>
            <a:r>
              <a:rPr lang="en-US" sz="2400" dirty="0" smtClean="0">
                <a:latin typeface="Arial Narrow" pitchFamily="34" charset="0"/>
              </a:rPr>
              <a:t>Educationally, the curricular work needs to be integrated with the developmental activities in the community.</a:t>
            </a:r>
          </a:p>
          <a:p>
            <a:pPr lvl="2" algn="just">
              <a:buFont typeface="Wingdings" pitchFamily="2" charset="2"/>
              <a:buChar char="§"/>
            </a:pPr>
            <a:r>
              <a:rPr lang="en-US" sz="2400" dirty="0" smtClean="0">
                <a:latin typeface="Arial Narrow" pitchFamily="34" charset="0"/>
              </a:rPr>
              <a:t>Such integration would bring realism to the courses of study, since the subject matter studied can then be applied to life situations.</a:t>
            </a:r>
          </a:p>
          <a:p>
            <a:pPr lvl="2" algn="just">
              <a:buFont typeface="Wingdings" pitchFamily="2" charset="2"/>
              <a:buChar char="§"/>
            </a:pPr>
            <a:r>
              <a:rPr lang="en-US" sz="2400" dirty="0" smtClean="0">
                <a:latin typeface="Arial Narrow" pitchFamily="34" charset="0"/>
              </a:rPr>
              <a:t>Students will become deeply interested in what they are studying and understand the realities as they exist.</a:t>
            </a:r>
          </a:p>
          <a:p>
            <a:pPr lvl="2" algn="just">
              <a:buFont typeface="Wingdings" pitchFamily="2" charset="2"/>
              <a:buChar char="§"/>
            </a:pPr>
            <a:r>
              <a:rPr lang="en-US" sz="2400" dirty="0" smtClean="0">
                <a:latin typeface="Arial Narrow" pitchFamily="34" charset="0"/>
              </a:rPr>
              <a:t>Through CSS, students of the University, have an unprecedented opportunity to serve the people in the rural, backward and tribal areas and urban slums. In order to help all the students understand our communities and identify themselves with their aspirations, needs, problems, resources and plans, and to educate the masses in their developmental </a:t>
            </a:r>
            <a:r>
              <a:rPr lang="en-US" sz="2400" dirty="0" err="1" smtClean="0">
                <a:latin typeface="Arial Narrow" pitchFamily="34" charset="0"/>
              </a:rPr>
              <a:t>programmes</a:t>
            </a:r>
            <a:r>
              <a:rPr lang="en-US" sz="2400" dirty="0" smtClean="0">
                <a:latin typeface="Arial Narrow" pitchFamily="34" charset="0"/>
              </a:rPr>
              <a:t>.</a:t>
            </a:r>
          </a:p>
          <a:p>
            <a:pPr lvl="1"/>
            <a:endParaRPr lang="en-US" sz="2000" dirty="0" smtClean="0"/>
          </a:p>
          <a:p>
            <a:pPr lvl="1"/>
            <a:endParaRPr lang="en-US" sz="18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563562"/>
          </a:xfrm>
        </p:spPr>
        <p:txBody>
          <a:bodyPr>
            <a:noAutofit/>
          </a:bodyPr>
          <a:lstStyle/>
          <a:p>
            <a:r>
              <a:rPr lang="en-US" sz="1900" i="1" dirty="0" smtClean="0">
                <a:solidFill>
                  <a:srgbClr val="0070C0"/>
                </a:solidFill>
                <a:latin typeface="Times New Roman" pitchFamily="18" charset="0"/>
                <a:cs typeface="Times New Roman" pitchFamily="18" charset="0"/>
              </a:rPr>
              <a:t>THE PHILOSOPHY OF COMMUNITY AND SOCIAL SERVICE  </a:t>
            </a:r>
            <a:r>
              <a:rPr lang="en-US" sz="1800" i="1" dirty="0" smtClean="0">
                <a:solidFill>
                  <a:schemeClr val="accent3">
                    <a:lumMod val="50000"/>
                  </a:schemeClr>
                </a:solidFill>
                <a:latin typeface="Times New Roman" pitchFamily="18" charset="0"/>
                <a:cs typeface="Times New Roman" pitchFamily="18" charset="0"/>
              </a:rPr>
              <a:t>							                                          </a:t>
            </a:r>
            <a:r>
              <a:rPr lang="en-US" sz="1600" i="1" dirty="0" smtClean="0">
                <a:solidFill>
                  <a:schemeClr val="tx1"/>
                </a:solidFill>
                <a:latin typeface="Times New Roman" pitchFamily="18" charset="0"/>
                <a:cs typeface="Times New Roman" pitchFamily="18" charset="0"/>
              </a:rPr>
              <a:t>Contd.. </a:t>
            </a:r>
            <a:endParaRPr lang="en-US" sz="1600" dirty="0"/>
          </a:p>
        </p:txBody>
      </p:sp>
      <p:sp>
        <p:nvSpPr>
          <p:cNvPr id="3" name="Content Placeholder 2"/>
          <p:cNvSpPr>
            <a:spLocks noGrp="1"/>
          </p:cNvSpPr>
          <p:nvPr>
            <p:ph sz="quarter" idx="1"/>
          </p:nvPr>
        </p:nvSpPr>
        <p:spPr>
          <a:xfrm>
            <a:off x="457200" y="990600"/>
            <a:ext cx="7467600" cy="5867400"/>
          </a:xfrm>
        </p:spPr>
        <p:txBody>
          <a:bodyPr>
            <a:normAutofit/>
          </a:bodyPr>
          <a:lstStyle/>
          <a:p>
            <a:pPr lvl="1">
              <a:buFont typeface="Wingdings" pitchFamily="2" charset="2"/>
              <a:buChar char="ü"/>
            </a:pPr>
            <a:r>
              <a:rPr lang="en-US" sz="2400" dirty="0" smtClean="0"/>
              <a:t>CSS is the first organized efforts to put the advice of the great leaders of the nation into action within the curricular framework in ….</a:t>
            </a:r>
          </a:p>
          <a:p>
            <a:pPr lvl="1">
              <a:buFont typeface="Wingdings" pitchFamily="2" charset="2"/>
              <a:buChar char="ü"/>
            </a:pPr>
            <a:r>
              <a:rPr lang="en-US" sz="2400" dirty="0" smtClean="0"/>
              <a:t>The social context</a:t>
            </a:r>
          </a:p>
          <a:p>
            <a:pPr lvl="1">
              <a:buFont typeface="Wingdings" pitchFamily="2" charset="2"/>
              <a:buChar char="ü"/>
            </a:pPr>
            <a:r>
              <a:rPr lang="en-US" sz="2400" dirty="0" smtClean="0"/>
              <a:t>Economic environment and the life of the community</a:t>
            </a:r>
          </a:p>
          <a:p>
            <a:pPr lvl="1">
              <a:buFont typeface="Wingdings" pitchFamily="2" charset="2"/>
              <a:buChar char="ü"/>
            </a:pPr>
            <a:r>
              <a:rPr lang="en-US" sz="2400" dirty="0" smtClean="0"/>
              <a:t>Meeting the local needs</a:t>
            </a:r>
          </a:p>
          <a:p>
            <a:pPr lvl="1">
              <a:buFont typeface="Wingdings" pitchFamily="2" charset="2"/>
              <a:buChar char="ü"/>
            </a:pPr>
            <a:r>
              <a:rPr lang="en-US" sz="2400" dirty="0" smtClean="0"/>
              <a:t>Utilizing the local infrastructure and facilities</a:t>
            </a:r>
          </a:p>
          <a:p>
            <a:pPr lvl="1">
              <a:buFont typeface="Wingdings" pitchFamily="2" charset="2"/>
              <a:buChar char="ü"/>
            </a:pPr>
            <a:r>
              <a:rPr lang="en-US" sz="2400" dirty="0" smtClean="0"/>
              <a:t>Mobilizing the moral</a:t>
            </a:r>
          </a:p>
          <a:p>
            <a:pPr lvl="1">
              <a:buFont typeface="Wingdings" pitchFamily="2" charset="2"/>
              <a:buChar char="ü"/>
            </a:pPr>
            <a:r>
              <a:rPr lang="en-US" sz="2400" dirty="0" smtClean="0"/>
              <a:t>Physical and human resources of the community</a:t>
            </a:r>
          </a:p>
          <a:p>
            <a:pPr lvl="1">
              <a:buFont typeface="Wingdings" pitchFamily="2" charset="2"/>
              <a:buChar char="ü"/>
            </a:pPr>
            <a:r>
              <a:rPr lang="en-US" sz="2400" dirty="0" smtClean="0"/>
              <a:t>Linking education with work experience and integrating the formal curriculum with the goals of national development. </a:t>
            </a:r>
          </a:p>
          <a:p>
            <a:endParaRPr lang="en-US" sz="1800" dirty="0" smtClean="0"/>
          </a:p>
          <a:p>
            <a:endParaRPr lang="en-US" sz="18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a:bodyPr>
          <a:lstStyle/>
          <a:p>
            <a:r>
              <a:rPr lang="en-US" sz="2400" dirty="0" smtClean="0">
                <a:solidFill>
                  <a:srgbClr val="0070C0"/>
                </a:solidFill>
              </a:rPr>
              <a:t>OBJECTIVES OF COMMUNITY AND SOCIAL SERVICE</a:t>
            </a:r>
            <a:endParaRPr lang="en-US" sz="2400" dirty="0">
              <a:solidFill>
                <a:srgbClr val="0070C0"/>
              </a:solidFill>
            </a:endParaRPr>
          </a:p>
        </p:txBody>
      </p:sp>
      <p:sp>
        <p:nvSpPr>
          <p:cNvPr id="3" name="Content Placeholder 2"/>
          <p:cNvSpPr>
            <a:spLocks noGrp="1"/>
          </p:cNvSpPr>
          <p:nvPr>
            <p:ph sz="quarter" idx="1"/>
          </p:nvPr>
        </p:nvSpPr>
        <p:spPr>
          <a:xfrm>
            <a:off x="457200" y="1600200"/>
            <a:ext cx="7848600" cy="4873752"/>
          </a:xfrm>
        </p:spPr>
        <p:txBody>
          <a:bodyPr>
            <a:normAutofit lnSpcReduction="10000"/>
          </a:bodyPr>
          <a:lstStyle/>
          <a:p>
            <a:pPr lvl="2"/>
            <a:r>
              <a:rPr lang="en-US" sz="2800" dirty="0" smtClean="0">
                <a:latin typeface="Arial Narrow" pitchFamily="34" charset="0"/>
              </a:rPr>
              <a:t>The broad objectives of CSS are that the students at higher levels of education:</a:t>
            </a:r>
          </a:p>
          <a:p>
            <a:pPr lvl="2"/>
            <a:r>
              <a:rPr lang="en-US" sz="2800" dirty="0" smtClean="0">
                <a:latin typeface="Arial Narrow" pitchFamily="34" charset="0"/>
              </a:rPr>
              <a:t>Take part in nation building activities</a:t>
            </a:r>
          </a:p>
          <a:p>
            <a:pPr lvl="2"/>
            <a:r>
              <a:rPr lang="en-US" sz="2800" dirty="0" smtClean="0">
                <a:latin typeface="Arial Narrow" pitchFamily="34" charset="0"/>
              </a:rPr>
              <a:t>Acquire leadership traits by participation in the programmes</a:t>
            </a:r>
          </a:p>
          <a:p>
            <a:pPr lvl="2"/>
            <a:r>
              <a:rPr lang="en-US" sz="2800" dirty="0" smtClean="0">
                <a:latin typeface="Arial Narrow" pitchFamily="34" charset="0"/>
              </a:rPr>
              <a:t>Learn to apply their subject matter knowledge to solve day-to-day problems in the community</a:t>
            </a:r>
          </a:p>
          <a:p>
            <a:pPr lvl="2"/>
            <a:r>
              <a:rPr lang="en-US" sz="2800" dirty="0" smtClean="0">
                <a:latin typeface="Arial Narrow" pitchFamily="34" charset="0"/>
              </a:rPr>
              <a:t>Make the community conscious of the scientific advancements and develop a scientific outlook in the various aspects of daily life.</a:t>
            </a:r>
          </a:p>
          <a:p>
            <a:pPr>
              <a:buNone/>
            </a:pPr>
            <a:r>
              <a:rPr lang="en-US" sz="2800" dirty="0" smtClean="0"/>
              <a:t>    </a:t>
            </a:r>
            <a:endParaRPr lang="en-US" sz="1800" dirty="0" smtClean="0"/>
          </a:p>
          <a:p>
            <a:pPr>
              <a:buNone/>
            </a:pPr>
            <a:endParaRPr lang="en-US" sz="24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solidFill>
                  <a:srgbClr val="0070C0"/>
                </a:solidFill>
              </a:rPr>
              <a:t>OBJECTIVES OF COMMUNITY AND SOCIAL SERVICE                                                             </a:t>
            </a:r>
            <a:r>
              <a:rPr lang="en-US" sz="2400" dirty="0" err="1" smtClean="0"/>
              <a:t>Contd</a:t>
            </a:r>
            <a:r>
              <a:rPr lang="en-US" sz="2400" dirty="0" smtClean="0"/>
              <a:t>…</a:t>
            </a:r>
            <a:endParaRPr lang="en-US" sz="2400" dirty="0"/>
          </a:p>
        </p:txBody>
      </p:sp>
      <p:sp>
        <p:nvSpPr>
          <p:cNvPr id="3" name="Content Placeholder 2"/>
          <p:cNvSpPr>
            <a:spLocks noGrp="1"/>
          </p:cNvSpPr>
          <p:nvPr>
            <p:ph sz="quarter" idx="1"/>
          </p:nvPr>
        </p:nvSpPr>
        <p:spPr/>
        <p:txBody>
          <a:bodyPr>
            <a:normAutofit/>
          </a:bodyPr>
          <a:lstStyle/>
          <a:p>
            <a:r>
              <a:rPr lang="en-US" sz="2800" dirty="0" smtClean="0"/>
              <a:t>The specific objectives the CSS should help the students to:</a:t>
            </a:r>
          </a:p>
          <a:p>
            <a:endParaRPr lang="en-US" sz="2800" dirty="0" smtClean="0"/>
          </a:p>
          <a:p>
            <a:pPr lvl="2">
              <a:buFont typeface="Courier New" pitchFamily="49" charset="0"/>
              <a:buChar char="o"/>
            </a:pPr>
            <a:r>
              <a:rPr lang="en-US" sz="2400" dirty="0" smtClean="0"/>
              <a:t>Become aware of the family structure , caste and value systems, needs and aspirations in the community adopted</a:t>
            </a:r>
          </a:p>
          <a:p>
            <a:pPr lvl="2">
              <a:buFont typeface="Courier New" pitchFamily="49" charset="0"/>
              <a:buChar char="o"/>
            </a:pPr>
            <a:endParaRPr lang="en-US" sz="2400" dirty="0" smtClean="0"/>
          </a:p>
          <a:p>
            <a:pPr lvl="2">
              <a:buFont typeface="Courier New" pitchFamily="49" charset="0"/>
              <a:buChar char="o"/>
            </a:pPr>
            <a:r>
              <a:rPr lang="en-US" sz="2400" dirty="0" smtClean="0"/>
              <a:t>Understand how to mobilize the resources available in the community-both human and material</a:t>
            </a:r>
          </a:p>
          <a:p>
            <a:pPr>
              <a:buNone/>
            </a:pPr>
            <a:endParaRPr lang="en-US" sz="1800" dirty="0" smtClean="0"/>
          </a:p>
          <a:p>
            <a:pPr>
              <a:buNone/>
            </a:pPr>
            <a:endParaRPr lang="en-US" sz="24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2400" dirty="0" smtClean="0"/>
              <a:t>OBJECTIVES OF COMMUNITY AND SOCIAL SERVICE                                                              </a:t>
            </a:r>
            <a:r>
              <a:rPr lang="en-US" sz="2400" dirty="0" err="1" smtClean="0"/>
              <a:t>Contd</a:t>
            </a:r>
            <a:r>
              <a:rPr lang="en-US" sz="2400" dirty="0" smtClean="0"/>
              <a:t>…</a:t>
            </a:r>
            <a:endParaRPr lang="en-US" sz="2000" dirty="0"/>
          </a:p>
        </p:txBody>
      </p:sp>
      <p:sp>
        <p:nvSpPr>
          <p:cNvPr id="3" name="Content Placeholder 2"/>
          <p:cNvSpPr>
            <a:spLocks noGrp="1"/>
          </p:cNvSpPr>
          <p:nvPr>
            <p:ph sz="quarter" idx="1"/>
          </p:nvPr>
        </p:nvSpPr>
        <p:spPr>
          <a:xfrm>
            <a:off x="457200" y="990600"/>
            <a:ext cx="8229600" cy="5483352"/>
          </a:xfrm>
        </p:spPr>
        <p:txBody>
          <a:bodyPr>
            <a:noAutofit/>
          </a:bodyPr>
          <a:lstStyle/>
          <a:p>
            <a:endParaRPr lang="en-US" dirty="0" smtClean="0"/>
          </a:p>
          <a:p>
            <a:pPr>
              <a:buNone/>
            </a:pPr>
            <a:r>
              <a:rPr lang="en-US" sz="3200" dirty="0" smtClean="0"/>
              <a:t>The specific objectives the CSS should help the students to:</a:t>
            </a:r>
          </a:p>
          <a:p>
            <a:endParaRPr lang="en-US" dirty="0" smtClean="0"/>
          </a:p>
          <a:p>
            <a:endParaRPr lang="en-US" dirty="0" smtClean="0"/>
          </a:p>
          <a:p>
            <a:pPr lvl="1"/>
            <a:r>
              <a:rPr lang="en-US" sz="2400" dirty="0" smtClean="0"/>
              <a:t>Develop skills in human relations and in working with the community </a:t>
            </a:r>
          </a:p>
          <a:p>
            <a:pPr lvl="1"/>
            <a:r>
              <a:rPr lang="en-US" sz="2400" dirty="0" smtClean="0"/>
              <a:t>Inculcate positive attitudes towards Integrated Rural / Urban Development</a:t>
            </a:r>
          </a:p>
          <a:p>
            <a:pPr lvl="1"/>
            <a:r>
              <a:rPr lang="en-US" sz="2400" dirty="0" smtClean="0"/>
              <a:t>Aspire for strong, constructive relationships between themselves and the community, making way for desirable changes and development of leadership.</a:t>
            </a:r>
            <a:endParaRPr lang="en-US" sz="24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0.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3.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4.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5.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6.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7.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8.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19.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0.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3.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4.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5.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6.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7.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8.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9.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0.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3.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4.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5.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6.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7.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8.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9.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4.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40.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4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4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5.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6.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7.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8.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9.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
  <TotalTime>272</TotalTime>
  <Words>2818</Words>
  <Application>Microsoft Office PowerPoint</Application>
  <PresentationFormat>On-screen Show (4:3)</PresentationFormat>
  <Paragraphs>316</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Oriel</vt:lpstr>
      <vt:lpstr>COMMUNITY AND SOCIAL SERVICE IN HIGHER EDUCATION</vt:lpstr>
      <vt:lpstr>ACKNOWLEDGEMENT </vt:lpstr>
      <vt:lpstr>THE PHILOSOPHY OF COMMUNITY AND SOCIAL SERVICE</vt:lpstr>
      <vt:lpstr>THE PHILOSOPHY OF COMMUNITY AND SOCIAL SERVICE                    Contd..  </vt:lpstr>
      <vt:lpstr>THE PHILOSOPHY OF COMMUNITY AND SOCIAL SERVICE                                            Contd.. </vt:lpstr>
      <vt:lpstr>THE PHILOSOPHY OF COMMUNITY AND SOCIAL SERVICE                                                   Contd.. </vt:lpstr>
      <vt:lpstr>OBJECTIVES OF COMMUNITY AND SOCIAL SERVICE</vt:lpstr>
      <vt:lpstr>OBJECTIVES OF COMMUNITY AND SOCIAL SERVICE                                                             Contd…</vt:lpstr>
      <vt:lpstr>OBJECTIVES OF COMMUNITY AND SOCIAL SERVICE                                                              Contd…</vt:lpstr>
      <vt:lpstr>MOTIVATING STUDENTS AND STAFF FOR CSS</vt:lpstr>
      <vt:lpstr> MOTIVATING STUDENTS AND STAFF FOR CSS                                         Contd..</vt:lpstr>
      <vt:lpstr> MOTIVATING STUDENTS AND STAFF FOR CSS                                         Contd..</vt:lpstr>
      <vt:lpstr>MOTIVATING THE COMMUNITY FOR CSS WORK</vt:lpstr>
      <vt:lpstr>SELECTION OF THE AREA OF WORK: VILLAGE / SLUM</vt:lpstr>
      <vt:lpstr>PLANNING THE CSS PROGRAMME</vt:lpstr>
      <vt:lpstr>RESOURCE MOBILIZATION </vt:lpstr>
      <vt:lpstr>CAMPS IN THE ADOPTED AREAS</vt:lpstr>
      <vt:lpstr>Selection of Project</vt:lpstr>
      <vt:lpstr>General project</vt:lpstr>
      <vt:lpstr>Subject common project</vt:lpstr>
      <vt:lpstr>Subject common project</vt:lpstr>
      <vt:lpstr>Slide 22</vt:lpstr>
      <vt:lpstr>Slide 23</vt:lpstr>
      <vt:lpstr>Hindi</vt:lpstr>
      <vt:lpstr>Economics</vt:lpstr>
      <vt:lpstr>Economics                         Contd.</vt:lpstr>
      <vt:lpstr>Commerce</vt:lpstr>
      <vt:lpstr>Commerce</vt:lpstr>
      <vt:lpstr>6. Physics</vt:lpstr>
      <vt:lpstr> Physics</vt:lpstr>
      <vt:lpstr>Zoology</vt:lpstr>
      <vt:lpstr>7. Zoology</vt:lpstr>
      <vt:lpstr>Mathametics</vt:lpstr>
      <vt:lpstr>Mathametics</vt:lpstr>
      <vt:lpstr>Chemistry</vt:lpstr>
      <vt:lpstr>Chemistry</vt:lpstr>
      <vt:lpstr>Botany </vt:lpstr>
      <vt:lpstr>Botany </vt:lpstr>
      <vt:lpstr>HomeScience</vt:lpstr>
      <vt:lpstr>HomeScience</vt:lpstr>
      <vt:lpstr>Home Science</vt:lpstr>
      <vt:lpstr>HomeScience                      Contd..</vt:lpstr>
      <vt:lpstr>Music</vt:lpstr>
      <vt:lpstr>Biochemistry</vt:lpstr>
      <vt:lpstr>Biochemistry</vt:lpstr>
      <vt:lpstr> Psychology</vt:lpstr>
      <vt:lpstr>Evaluation pattern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AND SOCIAL SERVICE IN HIGHER EDUCATION</dc:title>
  <dc:creator>Intel</dc:creator>
  <cp:lastModifiedBy>USER</cp:lastModifiedBy>
  <cp:revision>51</cp:revision>
  <dcterms:created xsi:type="dcterms:W3CDTF">2014-08-08T09:16:28Z</dcterms:created>
  <dcterms:modified xsi:type="dcterms:W3CDTF">2014-12-19T05:38:59Z</dcterms:modified>
</cp:coreProperties>
</file>